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gif" ContentType="image/gif"/>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4"/>
  </p:handoutMasterIdLst>
  <p:sldIdLst>
    <p:sldId id="3096" r:id="rId3"/>
    <p:sldId id="3358" r:id="rId5"/>
    <p:sldId id="3071" r:id="rId6"/>
    <p:sldId id="3350" r:id="rId7"/>
    <p:sldId id="3049" r:id="rId8"/>
    <p:sldId id="3351" r:id="rId9"/>
    <p:sldId id="3359" r:id="rId10"/>
    <p:sldId id="3354" r:id="rId11"/>
    <p:sldId id="3038" r:id="rId12"/>
    <p:sldId id="3570" r:id="rId13"/>
    <p:sldId id="1002" r:id="rId14"/>
    <p:sldId id="2958" r:id="rId15"/>
    <p:sldId id="2929" r:id="rId16"/>
    <p:sldId id="3571" r:id="rId17"/>
    <p:sldId id="3100" r:id="rId18"/>
    <p:sldId id="3365" r:id="rId19"/>
    <p:sldId id="3039" r:id="rId20"/>
    <p:sldId id="2960" r:id="rId21"/>
    <p:sldId id="3042" r:id="rId22"/>
    <p:sldId id="2962" r:id="rId23"/>
    <p:sldId id="3076" r:id="rId24"/>
    <p:sldId id="3075" r:id="rId25"/>
    <p:sldId id="3363" r:id="rId26"/>
    <p:sldId id="2968" r:id="rId27"/>
    <p:sldId id="3585" r:id="rId28"/>
    <p:sldId id="3592" r:id="rId29"/>
    <p:sldId id="3572" r:id="rId30"/>
    <p:sldId id="3573" r:id="rId31"/>
    <p:sldId id="3574" r:id="rId32"/>
    <p:sldId id="3575" r:id="rId33"/>
    <p:sldId id="3576" r:id="rId34"/>
    <p:sldId id="3577" r:id="rId35"/>
    <p:sldId id="3578" r:id="rId36"/>
    <p:sldId id="3579" r:id="rId37"/>
    <p:sldId id="3580" r:id="rId38"/>
    <p:sldId id="3581" r:id="rId39"/>
    <p:sldId id="3593" r:id="rId40"/>
    <p:sldId id="3066" r:id="rId41"/>
    <p:sldId id="3594" r:id="rId42"/>
    <p:sldId id="2963" r:id="rId43"/>
    <p:sldId id="3055" r:id="rId44"/>
    <p:sldId id="2965" r:id="rId45"/>
    <p:sldId id="2991" r:id="rId46"/>
    <p:sldId id="2992" r:id="rId47"/>
    <p:sldId id="2986" r:id="rId48"/>
    <p:sldId id="2993" r:id="rId49"/>
    <p:sldId id="3587" r:id="rId50"/>
    <p:sldId id="3051" r:id="rId51"/>
    <p:sldId id="3353" r:id="rId52"/>
    <p:sldId id="3056" r:id="rId53"/>
    <p:sldId id="2994" r:id="rId54"/>
    <p:sldId id="3063" r:id="rId55"/>
    <p:sldId id="2996" r:id="rId56"/>
    <p:sldId id="3582" r:id="rId57"/>
    <p:sldId id="3583" r:id="rId58"/>
    <p:sldId id="3584" r:id="rId59"/>
    <p:sldId id="3070" r:id="rId60"/>
    <p:sldId id="3586" r:id="rId61"/>
    <p:sldId id="3002" r:id="rId62"/>
    <p:sldId id="3003" r:id="rId63"/>
    <p:sldId id="3004" r:id="rId64"/>
    <p:sldId id="3005" r:id="rId65"/>
    <p:sldId id="3006" r:id="rId66"/>
    <p:sldId id="3018" r:id="rId67"/>
    <p:sldId id="3588" r:id="rId68"/>
    <p:sldId id="3590" r:id="rId69"/>
    <p:sldId id="3589" r:id="rId70"/>
    <p:sldId id="3073" r:id="rId71"/>
    <p:sldId id="3078" r:id="rId72"/>
    <p:sldId id="3074" r:id="rId73"/>
    <p:sldId id="3082" r:id="rId74"/>
    <p:sldId id="3083" r:id="rId75"/>
    <p:sldId id="3084" r:id="rId76"/>
    <p:sldId id="3085" r:id="rId77"/>
    <p:sldId id="3087" r:id="rId78"/>
    <p:sldId id="3027" r:id="rId79"/>
    <p:sldId id="3028" r:id="rId80"/>
    <p:sldId id="3086" r:id="rId81"/>
    <p:sldId id="3356" r:id="rId82"/>
    <p:sldId id="3001" r:id="rId83"/>
  </p:sldIdLst>
  <p:sldSz cx="12192000" cy="6858000"/>
  <p:notesSz cx="6858000" cy="9144000"/>
  <p:custDataLst>
    <p:tags r:id="rId8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26714"/>
    <a:srgbClr val="FFCC9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14" autoAdjust="0"/>
    <p:restoredTop sz="83352" autoAdjust="0"/>
  </p:normalViewPr>
  <p:slideViewPr>
    <p:cSldViewPr snapToGrid="0">
      <p:cViewPr varScale="1">
        <p:scale>
          <a:sx n="66" d="100"/>
          <a:sy n="66" d="100"/>
        </p:scale>
        <p:origin x="440" y="3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tags" Target="tags/tag47.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346DF3-D456-4A68-8691-A8423F4E095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XXX</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BEBED2-9C7A-4C6D-8533-D39825C15343}"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BB809-72CF-4171-83DB-D59CD4D94461}" type="datetimeFigureOut">
              <a:rPr lang="zh-TW" altLang="en-US" smtClean="0"/>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TW"/>
              <a:t>XXX</a:t>
            </a:r>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096D2-8776-4F5C-A458-4FD37E7160D3}" type="slidenum">
              <a:rPr lang="zh-TW" altLang="en-US" smtClean="0"/>
            </a:fld>
            <a:endParaRPr lang="zh-TW"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log.paperspace.com/tag/series-gradient-descent-with-python/"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owardsdatascience.com/batch-mini-batch-stochastic-gradient-descent-7a62ecba642a"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zybuluo.com/hanbingtao/note/485480" TargetMode="External"/><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rxiv.org/abs/1302.4389" TargetMode="External"/><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rxiv.org/pdf/1512.00567v3.pdf" TargetMode="External"/><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arxiv.org/pdf/1602.07261.pdf" TargetMode="External"/><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training guides are {xi, </a:t>
            </a:r>
            <a:r>
              <a:rPr lang="en-US" altLang="zh-CN" dirty="0" err="1"/>
              <a:t>yi</a:t>
            </a:r>
            <a:r>
              <a:rPr lang="en-US" altLang="zh-CN" dirty="0"/>
              <a:t>, hat </a:t>
            </a:r>
            <a:r>
              <a:rPr lang="en-US" altLang="zh-CN" dirty="0" err="1"/>
              <a:t>yi</a:t>
            </a:r>
            <a:r>
              <a:rPr lang="en-US" altLang="zh-CN" dirty="0"/>
              <a:t>}. hat </a:t>
            </a:r>
            <a:r>
              <a:rPr lang="en-US" altLang="zh-CN" dirty="0" err="1"/>
              <a:t>yi</a:t>
            </a:r>
            <a:r>
              <a:rPr lang="en-US" altLang="zh-CN" dirty="0"/>
              <a:t> depends on w</a:t>
            </a:r>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hlinkClick r:id="rId3"/>
              </a:rPr>
              <a:t>https://blog.paperspace.com/tag/series-gradient-descent-with-python/</a:t>
            </a:r>
            <a:endParaRPr lang="en-US" altLang="zh-CN" dirty="0"/>
          </a:p>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hlinkClick r:id="rId3"/>
              </a:rPr>
              <a:t>https://towardsdatascience.com/batch-mini-batch-stochastic-gradient-descent-7a62ecba642a</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min_{w, delta x} L(w | {x, y}) ,    min_{w} </a:t>
            </a:r>
            <a:r>
              <a:rPr lang="en-US" altLang="zh-CN" dirty="0" err="1"/>
              <a:t>sum_i</a:t>
            </a:r>
            <a:r>
              <a:rPr lang="en-US" altLang="zh-CN" dirty="0"/>
              <a:t> L(w | </a:t>
            </a:r>
            <a:r>
              <a:rPr lang="en-US" altLang="zh-CN" dirty="0" err="1"/>
              <a:t>x_i</a:t>
            </a:r>
            <a:r>
              <a:rPr lang="en-US" altLang="zh-CN" dirty="0"/>
              <a:t>, </a:t>
            </a:r>
            <a:r>
              <a:rPr lang="en-US" altLang="zh-CN" dirty="0" err="1"/>
              <a:t>y_i</a:t>
            </a:r>
            <a:r>
              <a:rPr lang="en-US" altLang="zh-CN" dirty="0"/>
              <a:t>})     [L(w | </a:t>
            </a:r>
            <a:r>
              <a:rPr lang="en-US" altLang="zh-CN" dirty="0" err="1"/>
              <a:t>x_i</a:t>
            </a:r>
            <a:r>
              <a:rPr lang="en-US" altLang="zh-CN" dirty="0"/>
              <a:t>, </a:t>
            </a:r>
            <a:r>
              <a:rPr lang="en-US" altLang="zh-CN" dirty="0" err="1"/>
              <a:t>y_i</a:t>
            </a:r>
            <a:r>
              <a:rPr lang="en-US" altLang="zh-CN" dirty="0"/>
              <a:t>}) &gt;= 0]</a:t>
            </a:r>
            <a:endParaRPr lang="en-US" altLang="zh-CN"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Looking for a Function</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cs typeface="Times New Roman" panose="02020603050405020304" pitchFamily="18" charset="0"/>
              </a:rPr>
              <a:t>MLP for 10 Classes</a:t>
            </a:r>
            <a:endParaRPr lang="zh-CN" altLang="en-US" dirty="0"/>
          </a:p>
        </p:txBody>
      </p:sp>
      <p:sp>
        <p:nvSpPr>
          <p:cNvPr id="4" name="页脚占位符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全连接中一个神经元需要和所有的神经单元相连</a:t>
            </a:r>
            <a:endParaRPr lang="en-US" altLang="zh-CN" dirty="0"/>
          </a:p>
          <a:p>
            <a:r>
              <a:rPr lang="zh-CN" altLang="en-US" dirty="0"/>
              <a:t>对于一张图片大图片来讲的话是非常困难的</a:t>
            </a:r>
            <a:endParaRPr lang="en-US" altLang="zh-CN" dirty="0"/>
          </a:p>
          <a:p>
            <a:r>
              <a:rPr lang="zh-CN" altLang="en-US" dirty="0"/>
              <a:t>通过考虑图像的局部特征可以压缩信息</a:t>
            </a:r>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观察一个猫耳朵就可以判断出这是一只猫，因此只要判别出整张图片很小的区域即可</a:t>
            </a:r>
            <a:endParaRPr lang="zh-CN" altLang="en-US" dirty="0"/>
          </a:p>
        </p:txBody>
      </p:sp>
      <p:sp>
        <p:nvSpPr>
          <p:cNvPr id="4" name="页脚占位符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不同图片的猫耳朵出现在不同的位置，不需要训练两套参数来识别</a:t>
            </a:r>
            <a:endParaRPr lang="zh-CN" altLang="en-US" dirty="0"/>
          </a:p>
        </p:txBody>
      </p:sp>
      <p:sp>
        <p:nvSpPr>
          <p:cNvPr id="4" name="页脚占位符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Looking for a Function</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CNNs are used at every stage of this process </a:t>
            </a:r>
            <a:endParaRPr lang="en-US" altLang="zh-CN" dirty="0"/>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This is an illustration of Deep Learning based FR system along with face detector and alignment. In this system, CNNs are used throughout the system. First, a CNN-based face detector is used to localize faces. Second, the faces are aligned to normalized canonical coordinates based on CNN landmark features. Third, the FR module is implemented. The FR module includes several stages: First, face anti-spoofing identifies whether the face is live or a fake. Face preprocessing is performed to normalize before training and testing. CNNs are used extensively to train  face feature extraction for the purpose of maximizing discriminative losses. Face matchers are used to do feature classification, that is, calculating similarity between a pair of faces.</a:t>
            </a:r>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介绍一下卷积的操作过程，引出卷积操作和池化操作</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介绍一下卷积的操作过程，引出卷积操作和池化操作</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介绍一下卷积的操作过程，引出卷积操作和池化操作</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输出特征图计算公式</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RGB</a:t>
            </a:r>
            <a:r>
              <a:rPr lang="zh-CN" altLang="en-US" dirty="0">
                <a:sym typeface="+mn-ea"/>
              </a:rPr>
              <a:t>三通道的计算方法</a:t>
            </a:r>
            <a:r>
              <a:rPr lang="en-US" altLang="zh-CN" dirty="0">
                <a:sym typeface="+mn-ea"/>
              </a:rPr>
              <a:t>: </a:t>
            </a:r>
            <a:r>
              <a:rPr lang="en-US" altLang="zh-CN" dirty="0">
                <a:sym typeface="+mn-ea"/>
                <a:hlinkClick r:id="rId3"/>
              </a:rPr>
              <a:t>https://www.zybuluo.com/hanbingtao/note/485480</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介绍一下卷积的操作过程，引出卷积操作和池化操作</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对像素下采样不会改变图片本身的内容</a:t>
            </a:r>
            <a:endParaRPr lang="zh-CN" altLang="en-US" dirty="0"/>
          </a:p>
        </p:txBody>
      </p:sp>
      <p:sp>
        <p:nvSpPr>
          <p:cNvPr id="4" name="页脚占位符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最大池化的过程</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Problems with Sigmoid:</a:t>
            </a:r>
            <a:endParaRPr lang="en-US" altLang="zh-CN" sz="1200" kern="1200" dirty="0">
              <a:solidFill>
                <a:schemeClr val="tx1"/>
              </a:solidFill>
              <a:effectLst/>
              <a:latin typeface="+mn-lt"/>
              <a:ea typeface="+mn-ea"/>
              <a:cs typeface="+mn-cs"/>
            </a:endParaRPr>
          </a:p>
          <a:p>
            <a:pPr marL="228600" indent="-228600">
              <a:buFont typeface="+mj-lt"/>
              <a:buAutoNum type="arabicPeriod"/>
            </a:pPr>
            <a:r>
              <a:rPr lang="zh-CN" altLang="zh-CN" sz="1200" kern="1200" dirty="0">
                <a:solidFill>
                  <a:schemeClr val="tx1"/>
                </a:solidFill>
                <a:effectLst/>
                <a:latin typeface="+mn-lt"/>
                <a:ea typeface="+mn-ea"/>
                <a:cs typeface="+mn-cs"/>
              </a:rPr>
              <a:t>梯度消失：注意：</a:t>
            </a:r>
            <a:r>
              <a:rPr lang="en-US" altLang="zh-CN" sz="1200" kern="1200" dirty="0">
                <a:solidFill>
                  <a:schemeClr val="tx1"/>
                </a:solidFill>
                <a:effectLst/>
                <a:latin typeface="+mn-lt"/>
                <a:ea typeface="+mn-ea"/>
                <a:cs typeface="+mn-cs"/>
              </a:rPr>
              <a:t>Sigmoid </a:t>
            </a:r>
            <a:r>
              <a:rPr lang="zh-CN" altLang="zh-CN" sz="1200" kern="1200" dirty="0">
                <a:solidFill>
                  <a:schemeClr val="tx1"/>
                </a:solidFill>
                <a:effectLst/>
                <a:latin typeface="+mn-lt"/>
                <a:ea typeface="+mn-ea"/>
                <a:cs typeface="+mn-cs"/>
              </a:rPr>
              <a:t>函数趋近</a:t>
            </a:r>
            <a:r>
              <a:rPr lang="en-US" altLang="zh-CN" sz="1200" kern="1200" dirty="0">
                <a:solidFill>
                  <a:schemeClr val="tx1"/>
                </a:solidFill>
                <a:effectLst/>
                <a:latin typeface="+mn-lt"/>
                <a:ea typeface="+mn-ea"/>
                <a:cs typeface="+mn-cs"/>
              </a:rPr>
              <a:t> 0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的时候变化率会变得平坦，也就是说，</a:t>
            </a:r>
            <a:r>
              <a:rPr lang="en-US" altLang="zh-CN" sz="1200" kern="1200" dirty="0">
                <a:solidFill>
                  <a:schemeClr val="tx1"/>
                </a:solidFill>
                <a:effectLst/>
                <a:latin typeface="+mn-lt"/>
                <a:ea typeface="+mn-ea"/>
                <a:cs typeface="+mn-cs"/>
              </a:rPr>
              <a:t>Sigmoid </a:t>
            </a:r>
            <a:r>
              <a:rPr lang="zh-CN" altLang="zh-CN" sz="1200" kern="1200" dirty="0">
                <a:solidFill>
                  <a:schemeClr val="tx1"/>
                </a:solidFill>
                <a:effectLst/>
                <a:latin typeface="+mn-lt"/>
                <a:ea typeface="+mn-ea"/>
                <a:cs typeface="+mn-cs"/>
              </a:rPr>
              <a:t>的梯度趋近于</a:t>
            </a:r>
            <a:r>
              <a:rPr lang="en-US" altLang="zh-CN" sz="1200" kern="1200" dirty="0">
                <a:solidFill>
                  <a:schemeClr val="tx1"/>
                </a:solidFill>
                <a:effectLst/>
                <a:latin typeface="+mn-lt"/>
                <a:ea typeface="+mn-ea"/>
                <a:cs typeface="+mn-cs"/>
              </a:rPr>
              <a:t> 0</a:t>
            </a:r>
            <a:r>
              <a:rPr lang="zh-CN" altLang="zh-CN" sz="1200" kern="1200" dirty="0">
                <a:solidFill>
                  <a:schemeClr val="tx1"/>
                </a:solidFill>
                <a:effectLst/>
                <a:latin typeface="+mn-lt"/>
                <a:ea typeface="+mn-ea"/>
                <a:cs typeface="+mn-cs"/>
              </a:rPr>
              <a:t>。神经网络使用</a:t>
            </a:r>
            <a:r>
              <a:rPr lang="en-US" altLang="zh-CN" sz="1200" kern="1200" dirty="0">
                <a:solidFill>
                  <a:schemeClr val="tx1"/>
                </a:solidFill>
                <a:effectLst/>
                <a:latin typeface="+mn-lt"/>
                <a:ea typeface="+mn-ea"/>
                <a:cs typeface="+mn-cs"/>
              </a:rPr>
              <a:t> Sigmoid </a:t>
            </a:r>
            <a:r>
              <a:rPr lang="zh-CN" altLang="zh-CN" sz="1200" kern="1200" dirty="0">
                <a:solidFill>
                  <a:schemeClr val="tx1"/>
                </a:solidFill>
                <a:effectLst/>
                <a:latin typeface="+mn-lt"/>
                <a:ea typeface="+mn-ea"/>
                <a:cs typeface="+mn-cs"/>
              </a:rPr>
              <a:t>激活函数进行反向传播时，输出接近</a:t>
            </a:r>
            <a:r>
              <a:rPr lang="en-US" altLang="zh-CN" sz="1200" kern="1200" dirty="0">
                <a:solidFill>
                  <a:schemeClr val="tx1"/>
                </a:solidFill>
                <a:effectLst/>
                <a:latin typeface="+mn-lt"/>
                <a:ea typeface="+mn-ea"/>
                <a:cs typeface="+mn-cs"/>
              </a:rPr>
              <a:t> 0 </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的神经元其梯度趋近于</a:t>
            </a:r>
            <a:r>
              <a:rPr lang="en-US" altLang="zh-CN" sz="1200" kern="1200" dirty="0">
                <a:solidFill>
                  <a:schemeClr val="tx1"/>
                </a:solidFill>
                <a:effectLst/>
                <a:latin typeface="+mn-lt"/>
                <a:ea typeface="+mn-ea"/>
                <a:cs typeface="+mn-cs"/>
              </a:rPr>
              <a:t> 0</a:t>
            </a:r>
            <a:r>
              <a:rPr lang="zh-CN" altLang="zh-CN" sz="1200" kern="1200" dirty="0">
                <a:solidFill>
                  <a:schemeClr val="tx1"/>
                </a:solidFill>
                <a:effectLst/>
                <a:latin typeface="+mn-lt"/>
                <a:ea typeface="+mn-ea"/>
                <a:cs typeface="+mn-cs"/>
              </a:rPr>
              <a:t>。这些神经元叫作饱和神经元。因此，这些神经元的权重不会更新。此外，与此类神经元相连的神经元的权重也更新得很慢。该问题叫作梯度消失。因此，想象一下，如果一个大型神经网络包含</a:t>
            </a:r>
            <a:r>
              <a:rPr lang="en-US" altLang="zh-CN" sz="1200" kern="1200" dirty="0">
                <a:solidFill>
                  <a:schemeClr val="tx1"/>
                </a:solidFill>
                <a:effectLst/>
                <a:latin typeface="+mn-lt"/>
                <a:ea typeface="+mn-ea"/>
                <a:cs typeface="+mn-cs"/>
              </a:rPr>
              <a:t> Sigmoid </a:t>
            </a:r>
            <a:r>
              <a:rPr lang="zh-CN" altLang="zh-CN" sz="1200" kern="1200" dirty="0">
                <a:solidFill>
                  <a:schemeClr val="tx1"/>
                </a:solidFill>
                <a:effectLst/>
                <a:latin typeface="+mn-lt"/>
                <a:ea typeface="+mn-ea"/>
                <a:cs typeface="+mn-cs"/>
              </a:rPr>
              <a:t>神经元，而其中很多个都处于饱和状态，那么该网络无法执行反向传播。</a:t>
            </a:r>
            <a:endParaRPr lang="en-US" altLang="zh-CN" sz="1200" kern="1200" dirty="0">
              <a:solidFill>
                <a:schemeClr val="tx1"/>
              </a:solidFill>
              <a:effectLst/>
              <a:latin typeface="+mn-lt"/>
              <a:ea typeface="+mn-ea"/>
              <a:cs typeface="+mn-cs"/>
            </a:endParaRPr>
          </a:p>
          <a:p>
            <a:pPr marL="228600" indent="-228600">
              <a:buFont typeface="+mj-lt"/>
              <a:buAutoNum type="arabicPeriod"/>
            </a:pPr>
            <a:r>
              <a:rPr lang="zh-CN" altLang="zh-CN" sz="1200" kern="1200" dirty="0">
                <a:solidFill>
                  <a:schemeClr val="tx1"/>
                </a:solidFill>
                <a:effectLst/>
                <a:latin typeface="+mn-lt"/>
                <a:ea typeface="+mn-ea"/>
                <a:cs typeface="+mn-cs"/>
              </a:rPr>
              <a:t>计算成本高昂：</a:t>
            </a:r>
            <a:r>
              <a:rPr lang="en-US" altLang="zh-CN" sz="1200" kern="1200" dirty="0">
                <a:solidFill>
                  <a:schemeClr val="tx1"/>
                </a:solidFill>
                <a:effectLst/>
                <a:latin typeface="+mn-lt"/>
                <a:ea typeface="+mn-ea"/>
                <a:cs typeface="+mn-cs"/>
              </a:rPr>
              <a:t>exp() </a:t>
            </a:r>
            <a:r>
              <a:rPr lang="zh-CN" altLang="zh-CN" sz="1200" kern="1200" dirty="0">
                <a:solidFill>
                  <a:schemeClr val="tx1"/>
                </a:solidFill>
                <a:effectLst/>
                <a:latin typeface="+mn-lt"/>
                <a:ea typeface="+mn-ea"/>
                <a:cs typeface="+mn-cs"/>
              </a:rPr>
              <a:t>函数与其他非线性激活函数相比，计算成本高昂。</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平均池化的过程</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a:t>
            </a:r>
            <a:r>
              <a:rPr lang="en-US" altLang="zh-CN" dirty="0"/>
              <a:t>padding</a:t>
            </a:r>
            <a:r>
              <a:rPr lang="zh-CN" altLang="en-US" dirty="0"/>
              <a:t>输出特征图计算公式</a:t>
            </a:r>
            <a:endParaRPr lang="en-US" altLang="zh-CN" dirty="0"/>
          </a:p>
          <a:p>
            <a:r>
              <a:rPr lang="zh-CN" altLang="en-US" dirty="0"/>
              <a:t>使表示更小，更易于管理；对每个激活图进行独立操作：</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Both outputs of activation and pooling are called feature maps</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前面已经介绍过了激活函数、卷积核和池化，一般的卷积层还包含</a:t>
            </a:r>
            <a:r>
              <a:rPr lang="en-US" altLang="zh-CN"/>
              <a:t>Dropout</a:t>
            </a:r>
            <a:r>
              <a:rPr lang="zh-CN" altLang="en-US"/>
              <a:t>和</a:t>
            </a:r>
            <a:r>
              <a:rPr lang="en-US" altLang="zh-CN" dirty="0">
                <a:solidFill>
                  <a:srgbClr val="00B050"/>
                </a:solidFill>
                <a:sym typeface="+mn-ea"/>
              </a:rPr>
              <a:t>Batch Normalization</a:t>
            </a:r>
            <a:r>
              <a:rPr lang="zh-CN" altLang="en-US" dirty="0">
                <a:solidFill>
                  <a:srgbClr val="00B050"/>
                </a:solidFill>
                <a:sym typeface="+mn-ea"/>
              </a:rPr>
              <a:t>。</a:t>
            </a:r>
            <a:endParaRPr lang="zh-CN" altLang="en-US" dirty="0">
              <a:solidFill>
                <a:srgbClr val="00B050"/>
              </a:solidFill>
              <a:sym typeface="+mn-ea"/>
            </a:endParaRPr>
          </a:p>
        </p:txBody>
      </p:sp>
      <p:sp>
        <p:nvSpPr>
          <p:cNvPr id="4" name="页脚占位符 3"/>
          <p:cNvSpPr>
            <a:spLocks noGrp="1"/>
          </p:cNvSpPr>
          <p:nvPr>
            <p:ph type="ftr" sz="quarter" idx="4"/>
          </p:nvPr>
        </p:nvSpPr>
        <p:spPr/>
        <p:txBody>
          <a:bodyPr/>
          <a:p>
            <a:r>
              <a:rPr lang="en-US" altLang="zh-TW"/>
              <a:t>XXX</a:t>
            </a:r>
            <a:endParaRPr lang="zh-TW" altLang="en-US"/>
          </a:p>
        </p:txBody>
      </p:sp>
      <p:sp>
        <p:nvSpPr>
          <p:cNvPr id="5" name="灯片编号占位符 4"/>
          <p:cNvSpPr>
            <a:spLocks noGrp="1"/>
          </p:cNvSpPr>
          <p:nvPr>
            <p:ph type="sldNum" sz="quarter" idx="5"/>
          </p:nvPr>
        </p:nvSpPr>
        <p:spPr/>
        <p:txBody>
          <a:bodyPr/>
          <a:p>
            <a:fld id="{3F9096D2-8776-4F5C-A458-4FD37E7160D3}" type="slidenum">
              <a:rPr lang="zh-TW" altLang="en-US" smtClean="0"/>
            </a:fld>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dropping a unit out, we mean temporarily removing it from the network, along with all its incoming and outgoing connections.</a:t>
            </a:r>
            <a:endParaRPr lang="en-US" altLang="zh-CN" dirty="0"/>
          </a:p>
          <a:p>
            <a:r>
              <a:rPr lang="en-US" altLang="zh-CN" dirty="0"/>
              <a:t>Dropout has the effect of making the training process noisy, forcing nodes within a layer to probabilistically take on more or less responsibility for the inputs.</a:t>
            </a:r>
            <a:endParaRPr lang="en-US" altLang="zh-CN" dirty="0"/>
          </a:p>
          <a:p>
            <a:r>
              <a:rPr lang="en-US" altLang="zh-CN" dirty="0"/>
              <a:t>This conceptualization suggests that perhaps dropout breaks-up situations where network layers co-adapt to correct mistakes from prior layers, in turn making the model more robust.</a:t>
            </a:r>
            <a:endParaRPr lang="en-US" altLang="zh-CN" dirty="0"/>
          </a:p>
          <a:p>
            <a:r>
              <a:rPr lang="en-US" altLang="zh-CN" dirty="0"/>
              <a:t>Change neural units in a way that they fix up the mistakes of the other units. This may lead to complex co-adaptations. This in turn leads to overfitting because these co-adaptations do not generalize to unseen data. […]</a:t>
            </a:r>
            <a:endParaRPr lang="en-US" altLang="zh-CN" dirty="0"/>
          </a:p>
          <a:p>
            <a:r>
              <a:rPr lang="en-US" altLang="zh-CN" dirty="0"/>
              <a:t>Dropout simulates a sparse activation from a given layer, which interestingly, in turn, encourages the network to actually learn a sparse representation as a side-effect. As such, it may be used as an alternative to activity regularization for encouraging sparse representations in autoencoder models.</a:t>
            </a:r>
            <a:endParaRPr lang="en-US" altLang="zh-CN" dirty="0"/>
          </a:p>
          <a:p>
            <a:r>
              <a:rPr lang="en-US" altLang="zh-CN" dirty="0"/>
              <a:t>So a side-effect of doing dropout, the activations of the hidden units become sparse, even when no sparsity inducing </a:t>
            </a:r>
            <a:r>
              <a:rPr lang="en-US" altLang="zh-CN" dirty="0" err="1"/>
              <a:t>regularizers</a:t>
            </a:r>
            <a:r>
              <a:rPr lang="en-US" altLang="zh-CN" dirty="0"/>
              <a:t> are present.</a:t>
            </a:r>
            <a:endParaRPr lang="en-US" altLang="zh-CN" dirty="0"/>
          </a:p>
          <a:p>
            <a:r>
              <a:rPr lang="en-US" altLang="zh-CN" dirty="0"/>
              <a:t>Please note that Because the outputs of a layer under dropout are randomly subsampled, it has the effect of reducing the capacity or thinning the network during training. As such, a wider network, e.g. more nodes, may be required when using dropout.</a:t>
            </a:r>
            <a:endParaRPr lang="en-US" altLang="zh-CN"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介绍一下卷积的操作过程，引出卷积操作和池化操作</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重新总结一下卷积的操作完整流程 </a:t>
            </a:r>
            <a:r>
              <a:rPr lang="en-US" altLang="zh-CN" dirty="0"/>
              <a:t>10 Kernels, Channel </a:t>
            </a:r>
            <a:r>
              <a:rPr lang="zh-CN" altLang="en-US" dirty="0"/>
              <a:t>（示意图）</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页脚占位符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Looking for a Function</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网络模型的一个发展过程</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LeNet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是整个卷积神经网络的开山之作，是卷积神经网络的现代雏形，</a:t>
            </a:r>
            <a:r>
              <a:rPr lang="en-US" altLang="zh-CN" sz="1200" b="0" i="0" kern="1200" dirty="0">
                <a:solidFill>
                  <a:schemeClr val="tx1"/>
                </a:solidFill>
                <a:effectLst/>
                <a:latin typeface="+mn-lt"/>
                <a:ea typeface="+mn-ea"/>
                <a:cs typeface="+mn-cs"/>
              </a:rPr>
              <a:t>1998</a:t>
            </a:r>
            <a:r>
              <a:rPr lang="zh-CN" altLang="en-US" sz="1200" b="0" i="0" kern="1200" dirty="0">
                <a:solidFill>
                  <a:schemeClr val="tx1"/>
                </a:solidFill>
                <a:effectLst/>
                <a:latin typeface="+mn-lt"/>
                <a:ea typeface="+mn-ea"/>
                <a:cs typeface="+mn-cs"/>
              </a:rPr>
              <a:t>年由</a:t>
            </a:r>
            <a:r>
              <a:rPr lang="en-US" altLang="zh-CN" sz="1200" b="0" i="0" kern="1200" dirty="0" err="1">
                <a:solidFill>
                  <a:schemeClr val="tx1"/>
                </a:solidFill>
                <a:effectLst/>
                <a:latin typeface="+mn-lt"/>
                <a:ea typeface="+mn-ea"/>
                <a:cs typeface="+mn-cs"/>
              </a:rPr>
              <a:t>LeCun</a:t>
            </a:r>
            <a:r>
              <a:rPr lang="zh-CN" altLang="en-US" sz="1200" b="0" i="0" kern="1200" dirty="0">
                <a:solidFill>
                  <a:schemeClr val="tx1"/>
                </a:solidFill>
                <a:effectLst/>
                <a:latin typeface="+mn-lt"/>
                <a:ea typeface="+mn-ea"/>
                <a:cs typeface="+mn-cs"/>
              </a:rPr>
              <a:t>提出。最初设计的目的是识别手写字母，被广泛应用在美国支票手写识别系统当中。</a:t>
            </a:r>
            <a:r>
              <a:rPr lang="en-US" altLang="zh-CN" sz="1800" b="0" dirty="0"/>
              <a:t>1989</a:t>
            </a:r>
            <a:r>
              <a:rPr lang="zh-CN" altLang="en-US" sz="1800" b="0" dirty="0"/>
              <a:t>年提出，对后面所有</a:t>
            </a:r>
            <a:r>
              <a:rPr lang="en-US" altLang="zh-CN" sz="1800" b="0" dirty="0"/>
              <a:t>CNN</a:t>
            </a:r>
            <a:r>
              <a:rPr lang="zh-CN" altLang="en-US" sz="1800" b="0" dirty="0"/>
              <a:t>奠定了很重要的基础</a:t>
            </a:r>
            <a:r>
              <a:rPr lang="en-US" altLang="zh-CN" sz="1800" b="0" dirty="0"/>
              <a:t>.</a:t>
            </a:r>
            <a:endParaRPr lang="en-US" altLang="zh-CN" sz="1800" b="0" dirty="0"/>
          </a:p>
          <a:p>
            <a:r>
              <a:rPr lang="zh-CN" altLang="en-US" b="0" dirty="0"/>
              <a:t>卷积神经网络能够很好的利用图像的结构信息。卷积层的参数较少 </a:t>
            </a:r>
            <a:r>
              <a:rPr lang="en-US" altLang="zh-CN" b="0" dirty="0"/>
              <a:t>– </a:t>
            </a:r>
            <a:r>
              <a:rPr lang="zh-CN" altLang="en-US" b="0" dirty="0"/>
              <a:t>局部连接和共享权重</a:t>
            </a:r>
            <a:endParaRPr lang="zh-CN" altLang="en-US" b="0" dirty="0"/>
          </a:p>
          <a:p>
            <a:r>
              <a:rPr lang="zh-CN" altLang="en-US" b="0" dirty="0"/>
              <a:t>卷积和下采样相结合， </a:t>
            </a:r>
            <a:r>
              <a:rPr lang="en-US" altLang="zh-CN" b="0" dirty="0" err="1"/>
              <a:t>LeNet</a:t>
            </a:r>
            <a:r>
              <a:rPr lang="zh-CN" altLang="en-US" b="0" dirty="0"/>
              <a:t>用于手写体字符识别非常高效</a:t>
            </a:r>
            <a:endParaRPr lang="en-US" altLang="zh-CN" b="0" dirty="0"/>
          </a:p>
          <a:p>
            <a:r>
              <a:rPr lang="en-US" altLang="zh-CN" b="0" dirty="0">
                <a:solidFill>
                  <a:schemeClr val="tx1"/>
                </a:solidFill>
              </a:rPr>
              <a:t>Input:</a:t>
            </a:r>
            <a:r>
              <a:rPr lang="zh-CN" altLang="en-US" b="0" dirty="0">
                <a:solidFill>
                  <a:schemeClr val="tx1"/>
                </a:solidFill>
              </a:rPr>
              <a:t> </a:t>
            </a:r>
            <a:r>
              <a:rPr lang="en-US" altLang="zh-CN" b="0" dirty="0">
                <a:solidFill>
                  <a:schemeClr val="tx1"/>
                </a:solidFill>
              </a:rPr>
              <a:t>32*32</a:t>
            </a:r>
            <a:r>
              <a:rPr lang="zh-CN" altLang="en-US" b="0" dirty="0">
                <a:solidFill>
                  <a:schemeClr val="tx1"/>
                </a:solidFill>
              </a:rPr>
              <a:t> </a:t>
            </a:r>
            <a:r>
              <a:rPr lang="en-US" altLang="zh-CN" b="0" dirty="0">
                <a:solidFill>
                  <a:schemeClr val="tx1"/>
                </a:solidFill>
              </a:rPr>
              <a:t>image</a:t>
            </a:r>
            <a:endParaRPr lang="en-US" altLang="zh-CN" b="0" dirty="0">
              <a:solidFill>
                <a:schemeClr val="tx1"/>
              </a:solidFill>
            </a:endParaRPr>
          </a:p>
          <a:p>
            <a:r>
              <a:rPr lang="en-US" altLang="zh-CN" b="0" dirty="0">
                <a:solidFill>
                  <a:schemeClr val="tx1"/>
                </a:solidFill>
              </a:rPr>
              <a:t>C1 layer:</a:t>
            </a:r>
            <a:r>
              <a:rPr lang="zh-CN" altLang="en-US" b="0" dirty="0">
                <a:solidFill>
                  <a:schemeClr val="tx1"/>
                </a:solidFill>
              </a:rPr>
              <a:t> </a:t>
            </a:r>
            <a:r>
              <a:rPr lang="en-US" altLang="zh-CN" b="0" dirty="0">
                <a:solidFill>
                  <a:schemeClr val="tx1"/>
                </a:solidFill>
              </a:rPr>
              <a:t>channel 6,</a:t>
            </a:r>
            <a:r>
              <a:rPr lang="zh-CN" altLang="en-US" b="0" dirty="0">
                <a:solidFill>
                  <a:schemeClr val="tx1"/>
                </a:solidFill>
              </a:rPr>
              <a:t> </a:t>
            </a:r>
            <a:r>
              <a:rPr lang="en-US" altLang="zh-CN" b="0" dirty="0">
                <a:solidFill>
                  <a:schemeClr val="tx1"/>
                </a:solidFill>
              </a:rPr>
              <a:t>filter 5*5,</a:t>
            </a:r>
            <a:r>
              <a:rPr lang="zh-CN" altLang="en-US" b="0" dirty="0">
                <a:solidFill>
                  <a:schemeClr val="tx1"/>
                </a:solidFill>
              </a:rPr>
              <a:t> </a:t>
            </a:r>
            <a:r>
              <a:rPr lang="en-US" altLang="zh-CN" b="0" dirty="0">
                <a:solidFill>
                  <a:schemeClr val="tx1"/>
                </a:solidFill>
              </a:rPr>
              <a:t>feature map 32-5+1=28,</a:t>
            </a:r>
            <a:r>
              <a:rPr lang="zh-CN" altLang="en-US" b="0" dirty="0">
                <a:solidFill>
                  <a:schemeClr val="tx1"/>
                </a:solidFill>
              </a:rPr>
              <a:t> </a:t>
            </a:r>
            <a:r>
              <a:rPr lang="en-US" altLang="zh-CN" b="0" dirty="0">
                <a:solidFill>
                  <a:schemeClr val="tx1"/>
                </a:solidFill>
              </a:rPr>
              <a:t>6</a:t>
            </a:r>
            <a:r>
              <a:rPr lang="zh-CN" altLang="en-US" b="0" dirty="0">
                <a:solidFill>
                  <a:schemeClr val="tx1"/>
                </a:solidFill>
              </a:rPr>
              <a:t>*</a:t>
            </a:r>
            <a:r>
              <a:rPr lang="en-US" altLang="zh-CN" b="0" dirty="0">
                <a:solidFill>
                  <a:schemeClr val="tx1"/>
                </a:solidFill>
              </a:rPr>
              <a:t> 28</a:t>
            </a:r>
            <a:r>
              <a:rPr lang="zh-CN" altLang="en-US" b="0" dirty="0">
                <a:solidFill>
                  <a:schemeClr val="tx1"/>
                </a:solidFill>
              </a:rPr>
              <a:t>*</a:t>
            </a:r>
            <a:r>
              <a:rPr lang="en-US" altLang="zh-CN" b="0" dirty="0">
                <a:solidFill>
                  <a:schemeClr val="tx1"/>
                </a:solidFill>
              </a:rPr>
              <a:t>28</a:t>
            </a:r>
            <a:endParaRPr lang="en-US" altLang="zh-CN" b="0" dirty="0">
              <a:solidFill>
                <a:schemeClr val="tx1"/>
              </a:solidFill>
            </a:endParaRPr>
          </a:p>
          <a:p>
            <a:r>
              <a:rPr lang="en-US" altLang="zh-CN" b="0" dirty="0">
                <a:solidFill>
                  <a:schemeClr val="tx1"/>
                </a:solidFill>
              </a:rPr>
              <a:t>S2 layer</a:t>
            </a:r>
            <a:r>
              <a:rPr lang="zh-CN" altLang="en-US" b="0" dirty="0">
                <a:solidFill>
                  <a:schemeClr val="tx1"/>
                </a:solidFill>
              </a:rPr>
              <a:t>：</a:t>
            </a:r>
            <a:r>
              <a:rPr lang="en-US" altLang="zh-CN" b="0" dirty="0">
                <a:solidFill>
                  <a:schemeClr val="tx1"/>
                </a:solidFill>
              </a:rPr>
              <a:t>filter 2*2,</a:t>
            </a:r>
            <a:r>
              <a:rPr lang="zh-CN" altLang="en-US" b="0" dirty="0">
                <a:solidFill>
                  <a:schemeClr val="tx1"/>
                </a:solidFill>
              </a:rPr>
              <a:t> </a:t>
            </a:r>
            <a:r>
              <a:rPr lang="en-US" altLang="zh-CN" b="0" dirty="0">
                <a:solidFill>
                  <a:schemeClr val="tx1"/>
                </a:solidFill>
              </a:rPr>
              <a:t>feature map 6 *14</a:t>
            </a:r>
            <a:r>
              <a:rPr lang="zh-CN" altLang="en-US" b="0" dirty="0">
                <a:solidFill>
                  <a:schemeClr val="tx1"/>
                </a:solidFill>
              </a:rPr>
              <a:t>*</a:t>
            </a:r>
            <a:r>
              <a:rPr lang="en-US" altLang="zh-CN" b="0" dirty="0">
                <a:solidFill>
                  <a:schemeClr val="tx1"/>
                </a:solidFill>
              </a:rPr>
              <a:t>14</a:t>
            </a:r>
            <a:endParaRPr lang="en-US" altLang="zh-CN" b="0" dirty="0">
              <a:solidFill>
                <a:schemeClr val="tx1"/>
              </a:solidFill>
            </a:endParaRPr>
          </a:p>
          <a:p>
            <a:r>
              <a:rPr lang="en-US" altLang="zh-CN" b="0" dirty="0">
                <a:solidFill>
                  <a:schemeClr val="tx1"/>
                </a:solidFill>
              </a:rPr>
              <a:t>C3 layer</a:t>
            </a:r>
            <a:r>
              <a:rPr lang="zh-CN" altLang="en-US" b="0" dirty="0">
                <a:solidFill>
                  <a:schemeClr val="tx1"/>
                </a:solidFill>
              </a:rPr>
              <a:t>：</a:t>
            </a:r>
            <a:r>
              <a:rPr lang="en-US" altLang="zh-CN" b="0" dirty="0">
                <a:solidFill>
                  <a:schemeClr val="tx1"/>
                </a:solidFill>
              </a:rPr>
              <a:t>channel 16, filter 5*5,</a:t>
            </a:r>
            <a:r>
              <a:rPr lang="zh-CN" altLang="en-US" b="0" dirty="0">
                <a:solidFill>
                  <a:schemeClr val="tx1"/>
                </a:solidFill>
              </a:rPr>
              <a:t> </a:t>
            </a:r>
            <a:r>
              <a:rPr lang="en-US" altLang="zh-CN" b="0" dirty="0">
                <a:solidFill>
                  <a:schemeClr val="tx1"/>
                </a:solidFill>
              </a:rPr>
              <a:t>feature map 14-5+1=10,</a:t>
            </a:r>
            <a:r>
              <a:rPr lang="zh-CN" altLang="en-US" b="0" dirty="0">
                <a:solidFill>
                  <a:schemeClr val="tx1"/>
                </a:solidFill>
              </a:rPr>
              <a:t> </a:t>
            </a:r>
            <a:r>
              <a:rPr lang="en-US" altLang="zh-CN" b="0" dirty="0">
                <a:solidFill>
                  <a:schemeClr val="tx1"/>
                </a:solidFill>
              </a:rPr>
              <a:t>16*10*10</a:t>
            </a:r>
            <a:endParaRPr lang="en-US" altLang="zh-CN" b="0" dirty="0">
              <a:solidFill>
                <a:schemeClr val="tx1"/>
              </a:solidFill>
            </a:endParaRPr>
          </a:p>
          <a:p>
            <a:r>
              <a:rPr lang="en-US" altLang="zh-CN" b="0" dirty="0">
                <a:solidFill>
                  <a:schemeClr val="tx1"/>
                </a:solidFill>
              </a:rPr>
              <a:t>S4</a:t>
            </a:r>
            <a:r>
              <a:rPr lang="zh-CN" altLang="en-US" b="0" dirty="0">
                <a:solidFill>
                  <a:schemeClr val="tx1"/>
                </a:solidFill>
              </a:rPr>
              <a:t> </a:t>
            </a:r>
            <a:r>
              <a:rPr lang="en-US" altLang="zh-CN" b="0" dirty="0">
                <a:solidFill>
                  <a:schemeClr val="tx1"/>
                </a:solidFill>
              </a:rPr>
              <a:t>layer</a:t>
            </a:r>
            <a:r>
              <a:rPr lang="zh-CN" altLang="en-US" b="0" dirty="0">
                <a:solidFill>
                  <a:schemeClr val="tx1"/>
                </a:solidFill>
              </a:rPr>
              <a:t>：</a:t>
            </a:r>
            <a:r>
              <a:rPr lang="en-US" altLang="zh-CN" b="0" dirty="0">
                <a:solidFill>
                  <a:schemeClr val="tx1"/>
                </a:solidFill>
              </a:rPr>
              <a:t>filter 2*2,</a:t>
            </a:r>
            <a:r>
              <a:rPr lang="zh-CN" altLang="en-US" b="0" dirty="0">
                <a:solidFill>
                  <a:schemeClr val="tx1"/>
                </a:solidFill>
              </a:rPr>
              <a:t> </a:t>
            </a:r>
            <a:r>
              <a:rPr lang="en-US" altLang="zh-CN" b="0" dirty="0">
                <a:solidFill>
                  <a:schemeClr val="tx1"/>
                </a:solidFill>
              </a:rPr>
              <a:t>feature</a:t>
            </a:r>
            <a:r>
              <a:rPr lang="zh-CN" altLang="en-US" b="0" dirty="0">
                <a:solidFill>
                  <a:schemeClr val="tx1"/>
                </a:solidFill>
              </a:rPr>
              <a:t> </a:t>
            </a:r>
            <a:r>
              <a:rPr lang="en-US" altLang="zh-CN" b="0" dirty="0">
                <a:solidFill>
                  <a:schemeClr val="tx1"/>
                </a:solidFill>
              </a:rPr>
              <a:t>map 16*5*5</a:t>
            </a:r>
            <a:r>
              <a:rPr lang="zh-CN" altLang="en-US" b="0" dirty="0">
                <a:solidFill>
                  <a:schemeClr val="tx1"/>
                </a:solidFill>
              </a:rPr>
              <a:t>。</a:t>
            </a:r>
            <a:endParaRPr lang="en-US" altLang="zh-CN" b="0" dirty="0">
              <a:solidFill>
                <a:schemeClr val="tx1"/>
              </a:solidFill>
            </a:endParaRPr>
          </a:p>
          <a:p>
            <a:r>
              <a:rPr lang="en-US" altLang="zh-CN" b="0" dirty="0">
                <a:solidFill>
                  <a:schemeClr val="tx1"/>
                </a:solidFill>
              </a:rPr>
              <a:t>C5 layer</a:t>
            </a:r>
            <a:r>
              <a:rPr lang="zh-CN" altLang="en-US" b="0" dirty="0">
                <a:solidFill>
                  <a:schemeClr val="tx1"/>
                </a:solidFill>
              </a:rPr>
              <a:t>：</a:t>
            </a:r>
            <a:r>
              <a:rPr lang="en-US" altLang="zh-CN" b="0" dirty="0">
                <a:solidFill>
                  <a:schemeClr val="tx1"/>
                </a:solidFill>
              </a:rPr>
              <a:t>channel 120,</a:t>
            </a:r>
            <a:r>
              <a:rPr lang="zh-CN" altLang="en-US" b="0" dirty="0">
                <a:solidFill>
                  <a:schemeClr val="tx1"/>
                </a:solidFill>
              </a:rPr>
              <a:t> </a:t>
            </a:r>
            <a:r>
              <a:rPr lang="en-US" altLang="zh-CN" b="0" dirty="0">
                <a:solidFill>
                  <a:schemeClr val="tx1"/>
                </a:solidFill>
              </a:rPr>
              <a:t>filter 5*5, feature map 5-5+1, 120*1*1</a:t>
            </a:r>
            <a:endParaRPr lang="en-US" altLang="zh-CN" b="0" dirty="0">
              <a:solidFill>
                <a:schemeClr val="tx1"/>
              </a:solidFill>
            </a:endParaRPr>
          </a:p>
          <a:p>
            <a:r>
              <a:rPr lang="en-US" altLang="zh-CN" b="0" dirty="0">
                <a:solidFill>
                  <a:schemeClr val="tx1"/>
                </a:solidFill>
              </a:rPr>
              <a:t>FC6 layer: 84</a:t>
            </a:r>
            <a:endParaRPr lang="en-US" altLang="zh-CN" b="0" dirty="0">
              <a:solidFill>
                <a:schemeClr val="tx1"/>
              </a:solidFill>
            </a:endParaRPr>
          </a:p>
          <a:p>
            <a:r>
              <a:rPr lang="en-US" altLang="zh-CN" b="0" dirty="0">
                <a:solidFill>
                  <a:schemeClr val="tx1"/>
                </a:solidFill>
              </a:rPr>
              <a:t>Output :</a:t>
            </a:r>
            <a:r>
              <a:rPr lang="zh-CN" altLang="en-US" b="0" dirty="0">
                <a:solidFill>
                  <a:schemeClr val="tx1"/>
                </a:solidFill>
              </a:rPr>
              <a:t> </a:t>
            </a:r>
            <a:r>
              <a:rPr lang="en-US" altLang="zh-CN" b="0" dirty="0">
                <a:solidFill>
                  <a:schemeClr val="tx1"/>
                </a:solidFill>
              </a:rPr>
              <a:t>10</a:t>
            </a:r>
            <a:endParaRPr lang="en-US" altLang="zh-CN" b="0" dirty="0"/>
          </a:p>
          <a:p>
            <a:r>
              <a:rPr lang="zh-CN" altLang="en-US" dirty="0"/>
              <a:t>缺点：</a:t>
            </a:r>
            <a:endParaRPr lang="zh-CN" altLang="en-US" b="0" dirty="0"/>
          </a:p>
          <a:p>
            <a:r>
              <a:rPr lang="zh-CN" altLang="en-US" b="0" dirty="0"/>
              <a:t>网络层数很浅</a:t>
            </a:r>
            <a:endParaRPr lang="zh-CN" altLang="en-US" b="0" dirty="0"/>
          </a:p>
          <a:p>
            <a:r>
              <a:rPr lang="zh-CN" altLang="en-US" b="0" dirty="0"/>
              <a:t>没有激活层</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AlexNet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可以说是具有历史意义的一个网络结构，在此之前，深度学习已经沉寂了很长时间，自 </a:t>
            </a:r>
            <a:r>
              <a:rPr lang="en-US" altLang="zh-CN" sz="1200" b="0" i="0" kern="1200" dirty="0">
                <a:solidFill>
                  <a:schemeClr val="tx1"/>
                </a:solidFill>
                <a:effectLst/>
                <a:latin typeface="+mn-lt"/>
                <a:ea typeface="+mn-ea"/>
                <a:cs typeface="+mn-cs"/>
              </a:rPr>
              <a:t>2012 </a:t>
            </a:r>
            <a:r>
              <a:rPr lang="zh-CN" altLang="en-US" sz="1200" b="0" i="0" kern="1200" dirty="0">
                <a:solidFill>
                  <a:schemeClr val="tx1"/>
                </a:solidFill>
                <a:effectLst/>
                <a:latin typeface="+mn-lt"/>
                <a:ea typeface="+mn-ea"/>
                <a:cs typeface="+mn-cs"/>
              </a:rPr>
              <a:t>年 </a:t>
            </a:r>
            <a:r>
              <a:rPr lang="en-US" altLang="zh-CN" sz="1200" b="0" i="0" kern="1200" dirty="0" err="1">
                <a:solidFill>
                  <a:schemeClr val="tx1"/>
                </a:solidFill>
                <a:effectLst/>
                <a:latin typeface="+mn-lt"/>
                <a:ea typeface="+mn-ea"/>
                <a:cs typeface="+mn-cs"/>
              </a:rPr>
              <a:t>AlexNet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诞生之后，后面的 </a:t>
            </a:r>
            <a:r>
              <a:rPr lang="en-US" altLang="zh-CN" sz="1200" b="0" i="0" kern="1200" dirty="0">
                <a:solidFill>
                  <a:schemeClr val="tx1"/>
                </a:solidFill>
                <a:effectLst/>
                <a:latin typeface="+mn-lt"/>
                <a:ea typeface="+mn-ea"/>
                <a:cs typeface="+mn-cs"/>
              </a:rPr>
              <a:t>ImageNet </a:t>
            </a:r>
            <a:r>
              <a:rPr lang="zh-CN" altLang="en-US" sz="1200" b="0" i="0" kern="1200" dirty="0">
                <a:solidFill>
                  <a:schemeClr val="tx1"/>
                </a:solidFill>
                <a:effectLst/>
                <a:latin typeface="+mn-lt"/>
                <a:ea typeface="+mn-ea"/>
                <a:cs typeface="+mn-cs"/>
              </a:rPr>
              <a:t>冠军都是用卷积神经网络（</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）来做的，并且层次越来越深，使得</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成为在图像识别分类的核心算法模型，带来了深度学习的大爆发。</a:t>
            </a:r>
            <a:endParaRPr lang="en-US" altLang="zh-CN" sz="1200" b="0" i="0" kern="1200" dirty="0">
              <a:solidFill>
                <a:schemeClr val="tx1"/>
              </a:solidFill>
              <a:effectLst/>
              <a:latin typeface="+mn-lt"/>
              <a:ea typeface="+mn-ea"/>
              <a:cs typeface="+mn-cs"/>
            </a:endParaRPr>
          </a:p>
          <a:p>
            <a:r>
              <a:rPr lang="en-US" altLang="zh-CN" dirty="0" err="1"/>
              <a:t>AlexNet</a:t>
            </a:r>
            <a:r>
              <a:rPr lang="zh-CN" altLang="en-US" dirty="0"/>
              <a:t>是把</a:t>
            </a:r>
            <a:r>
              <a:rPr lang="en-US" altLang="zh-CN" dirty="0"/>
              <a:t>CNN</a:t>
            </a:r>
            <a:r>
              <a:rPr lang="zh-CN" altLang="en-US" dirty="0"/>
              <a:t>做深的一个尝试，由</a:t>
            </a:r>
            <a:r>
              <a:rPr lang="en-US" altLang="zh-CN" dirty="0"/>
              <a:t>5</a:t>
            </a:r>
            <a:r>
              <a:rPr lang="zh-CN" altLang="en-US" dirty="0"/>
              <a:t>个卷积层和</a:t>
            </a:r>
            <a:r>
              <a:rPr lang="en-US" altLang="zh-CN" dirty="0"/>
              <a:t>3</a:t>
            </a:r>
            <a:r>
              <a:rPr lang="zh-CN" altLang="en-US" dirty="0"/>
              <a:t>个全连接层构成，其中采用了</a:t>
            </a:r>
            <a:r>
              <a:rPr lang="en-US" altLang="zh-CN" dirty="0"/>
              <a:t>RELU</a:t>
            </a:r>
            <a:r>
              <a:rPr lang="zh-CN" altLang="en-US" dirty="0"/>
              <a:t>激励函数以及局部响应归一化（</a:t>
            </a:r>
            <a:r>
              <a:rPr lang="en-US" altLang="zh-CN" dirty="0"/>
              <a:t>LRN</a:t>
            </a:r>
            <a:r>
              <a:rPr lang="zh-CN" altLang="en-US" dirty="0"/>
              <a:t>）处理，它赢得了</a:t>
            </a:r>
            <a:r>
              <a:rPr lang="en-US" altLang="zh-CN" dirty="0"/>
              <a:t>2012</a:t>
            </a:r>
            <a:r>
              <a:rPr lang="zh-CN" altLang="en-US" dirty="0"/>
              <a:t>年</a:t>
            </a:r>
            <a:r>
              <a:rPr lang="en-US" altLang="zh-CN" dirty="0"/>
              <a:t>ImageNet </a:t>
            </a:r>
            <a:r>
              <a:rPr lang="zh-CN" altLang="en-US" dirty="0"/>
              <a:t>冠军，推动了卷积神经网络甚至是深度学习的发展。</a:t>
            </a:r>
            <a:endParaRPr lang="en-US" altLang="zh-CN" dirty="0"/>
          </a:p>
          <a:p>
            <a:endParaRPr lang="en-US" altLang="zh-CN" dirty="0"/>
          </a:p>
          <a:p>
            <a:pPr marL="228600" indent="-228600">
              <a:buFont typeface="+mj-lt"/>
              <a:buAutoNum type="arabicPeriod"/>
            </a:pPr>
            <a:r>
              <a:rPr lang="zh-CN" altLang="en-US" sz="1200" b="0" i="0" kern="1200" dirty="0">
                <a:solidFill>
                  <a:schemeClr val="tx1"/>
                </a:solidFill>
                <a:effectLst/>
                <a:latin typeface="+mn-lt"/>
                <a:ea typeface="+mn-ea"/>
                <a:cs typeface="+mn-cs"/>
              </a:rPr>
              <a:t>第⼀，与相对较小的 </a:t>
            </a:r>
            <a:r>
              <a:rPr lang="en-US" altLang="zh-CN" sz="1200" b="0" i="0" kern="1200" dirty="0" err="1">
                <a:solidFill>
                  <a:schemeClr val="tx1"/>
                </a:solidFill>
                <a:effectLst/>
                <a:latin typeface="+mn-lt"/>
                <a:ea typeface="+mn-ea"/>
                <a:cs typeface="+mn-cs"/>
              </a:rPr>
              <a:t>LeNet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相⽐， </a:t>
            </a:r>
            <a:r>
              <a:rPr lang="en-US" altLang="zh-CN" sz="1200" b="0" i="0" kern="1200" dirty="0" err="1">
                <a:solidFill>
                  <a:schemeClr val="tx1"/>
                </a:solidFill>
                <a:effectLst/>
                <a:latin typeface="+mn-lt"/>
                <a:ea typeface="+mn-ea"/>
                <a:cs typeface="+mn-cs"/>
              </a:rPr>
              <a:t>AlexNet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包含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层变换，其中有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层卷积和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层全连接隐藏层，以及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个全连接输出层。</a:t>
            </a:r>
            <a:r>
              <a:rPr lang="en-US" altLang="zh-CN" sz="1200" b="0" i="0" kern="1200" dirty="0" err="1">
                <a:solidFill>
                  <a:schemeClr val="tx1"/>
                </a:solidFill>
                <a:effectLst/>
                <a:latin typeface="+mn-lt"/>
                <a:ea typeface="+mn-ea"/>
                <a:cs typeface="+mn-cs"/>
              </a:rPr>
              <a:t>AlexNet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第⼀层中的卷积窗⼝形状是 </a:t>
            </a:r>
            <a:r>
              <a:rPr lang="en-US" altLang="zh-CN" sz="1200" b="0" i="0" kern="1200" dirty="0">
                <a:solidFill>
                  <a:schemeClr val="tx1"/>
                </a:solidFill>
                <a:effectLst/>
                <a:latin typeface="+mn-lt"/>
                <a:ea typeface="+mn-ea"/>
                <a:cs typeface="+mn-cs"/>
              </a:rPr>
              <a:t>11×11</a:t>
            </a:r>
            <a:r>
              <a:rPr lang="zh-CN" altLang="en-US" sz="1200" b="0" i="0" kern="1200" dirty="0">
                <a:solidFill>
                  <a:schemeClr val="tx1"/>
                </a:solidFill>
                <a:effectLst/>
                <a:latin typeface="+mn-lt"/>
                <a:ea typeface="+mn-ea"/>
                <a:cs typeface="+mn-cs"/>
              </a:rPr>
              <a:t>。因为 </a:t>
            </a:r>
            <a:r>
              <a:rPr lang="en-US" altLang="zh-CN" sz="1200" b="0" i="0" kern="1200" dirty="0">
                <a:solidFill>
                  <a:schemeClr val="tx1"/>
                </a:solidFill>
                <a:effectLst/>
                <a:latin typeface="+mn-lt"/>
                <a:ea typeface="+mn-ea"/>
                <a:cs typeface="+mn-cs"/>
              </a:rPr>
              <a:t>ImageNet </a:t>
            </a:r>
            <a:r>
              <a:rPr lang="zh-CN" altLang="en-US" sz="1200" b="0" i="0" kern="1200" dirty="0">
                <a:solidFill>
                  <a:schemeClr val="tx1"/>
                </a:solidFill>
                <a:effectLst/>
                <a:latin typeface="+mn-lt"/>
                <a:ea typeface="+mn-ea"/>
                <a:cs typeface="+mn-cs"/>
              </a:rPr>
              <a:t>中绝⼤多数图像的⾼和宽均⽐ </a:t>
            </a:r>
            <a:r>
              <a:rPr lang="en-US" altLang="zh-CN" sz="1200" b="0" i="0" kern="1200" dirty="0">
                <a:solidFill>
                  <a:schemeClr val="tx1"/>
                </a:solidFill>
                <a:effectLst/>
                <a:latin typeface="+mn-lt"/>
                <a:ea typeface="+mn-ea"/>
                <a:cs typeface="+mn-cs"/>
              </a:rPr>
              <a:t>MNIST </a:t>
            </a:r>
            <a:r>
              <a:rPr lang="zh-CN" altLang="en-US" sz="1200" b="0" i="0" kern="1200" dirty="0">
                <a:solidFill>
                  <a:schemeClr val="tx1"/>
                </a:solidFill>
                <a:effectLst/>
                <a:latin typeface="+mn-lt"/>
                <a:ea typeface="+mn-ea"/>
                <a:cs typeface="+mn-cs"/>
              </a:rPr>
              <a:t>图像 的⾼和宽⼤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倍以上， </a:t>
            </a:r>
            <a:r>
              <a:rPr lang="en-US" altLang="zh-CN" sz="1200" b="0" i="0" kern="1200" dirty="0">
                <a:solidFill>
                  <a:schemeClr val="tx1"/>
                </a:solidFill>
                <a:effectLst/>
                <a:latin typeface="+mn-lt"/>
                <a:ea typeface="+mn-ea"/>
                <a:cs typeface="+mn-cs"/>
              </a:rPr>
              <a:t>ImageNet </a:t>
            </a:r>
            <a:r>
              <a:rPr lang="zh-CN" altLang="en-US" sz="1200" b="0" i="0" kern="1200" dirty="0">
                <a:solidFill>
                  <a:schemeClr val="tx1"/>
                </a:solidFill>
                <a:effectLst/>
                <a:latin typeface="+mn-lt"/>
                <a:ea typeface="+mn-ea"/>
                <a:cs typeface="+mn-cs"/>
              </a:rPr>
              <a:t>图像的物体占⽤更多的像素，所以需要更⼤的卷积窗⼝来捕获物体。第⼆层中的卷积窗⼝形状减⼩到 </a:t>
            </a:r>
            <a:r>
              <a:rPr lang="en-US" altLang="zh-CN" sz="1200" b="0" i="0" kern="1200" dirty="0">
                <a:solidFill>
                  <a:schemeClr val="tx1"/>
                </a:solidFill>
                <a:effectLst/>
                <a:latin typeface="+mn-lt"/>
                <a:ea typeface="+mn-ea"/>
                <a:cs typeface="+mn-cs"/>
              </a:rPr>
              <a:t>5×5 </a:t>
            </a:r>
            <a:r>
              <a:rPr lang="zh-CN" altLang="en-US" sz="1200" b="0" i="0" kern="1200" dirty="0">
                <a:solidFill>
                  <a:schemeClr val="tx1"/>
                </a:solidFill>
                <a:effectLst/>
                <a:latin typeface="+mn-lt"/>
                <a:ea typeface="+mn-ea"/>
                <a:cs typeface="+mn-cs"/>
              </a:rPr>
              <a:t>，之后全采⽤  </a:t>
            </a: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。此外，第⼀、第⼆和第五个卷积层之后都使用了窗⼝形状为 </a:t>
            </a:r>
            <a:r>
              <a:rPr lang="en-US" altLang="zh-CN" sz="1200" b="0" i="0" kern="1200" dirty="0">
                <a:solidFill>
                  <a:schemeClr val="tx1"/>
                </a:solidFill>
                <a:effectLst/>
                <a:latin typeface="+mn-lt"/>
                <a:ea typeface="+mn-ea"/>
                <a:cs typeface="+mn-cs"/>
              </a:rPr>
              <a:t>3×3 </a:t>
            </a:r>
            <a:r>
              <a:rPr lang="zh-CN" altLang="en-US" sz="1200" b="0" i="0" kern="1200" dirty="0">
                <a:solidFill>
                  <a:schemeClr val="tx1"/>
                </a:solidFill>
                <a:effectLst/>
                <a:latin typeface="+mn-lt"/>
                <a:ea typeface="+mn-ea"/>
                <a:cs typeface="+mn-cs"/>
              </a:rPr>
              <a:t>、步幅为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的最⼤池化层。⽽且， </a:t>
            </a:r>
            <a:r>
              <a:rPr lang="en-US" altLang="zh-CN" sz="1200" b="0" i="0" kern="1200" dirty="0" err="1">
                <a:solidFill>
                  <a:schemeClr val="tx1"/>
                </a:solidFill>
                <a:effectLst/>
                <a:latin typeface="+mn-lt"/>
                <a:ea typeface="+mn-ea"/>
                <a:cs typeface="+mn-cs"/>
              </a:rPr>
              <a:t>AlexNet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使用的卷积通道数也⼤于 </a:t>
            </a:r>
            <a:r>
              <a:rPr lang="en-US" altLang="zh-CN" sz="1200" b="0" i="0" kern="1200" dirty="0" err="1">
                <a:solidFill>
                  <a:schemeClr val="tx1"/>
                </a:solidFill>
                <a:effectLst/>
                <a:latin typeface="+mn-lt"/>
                <a:ea typeface="+mn-ea"/>
                <a:cs typeface="+mn-cs"/>
              </a:rPr>
              <a:t>LeNet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中的卷积通道数数⼗倍。</a:t>
            </a:r>
            <a:endParaRPr lang="zh-CN" altLang="en-US" sz="1200" b="0" i="0" kern="1200" dirty="0">
              <a:solidFill>
                <a:schemeClr val="tx1"/>
              </a:solidFill>
              <a:effectLst/>
              <a:latin typeface="+mn-lt"/>
              <a:ea typeface="+mn-ea"/>
              <a:cs typeface="+mn-cs"/>
            </a:endParaRPr>
          </a:p>
          <a:p>
            <a:pPr marL="228600" indent="-228600">
              <a:buFont typeface="+mj-lt"/>
              <a:buAutoNum type="arabicPeriod"/>
            </a:pPr>
            <a:r>
              <a:rPr lang="zh-CN" altLang="en-US" sz="1200" b="0" i="0" kern="1200" dirty="0">
                <a:solidFill>
                  <a:schemeClr val="tx1"/>
                </a:solidFill>
                <a:effectLst/>
                <a:latin typeface="+mn-lt"/>
                <a:ea typeface="+mn-ea"/>
                <a:cs typeface="+mn-cs"/>
              </a:rPr>
              <a:t>第⼆，</a:t>
            </a:r>
            <a:r>
              <a:rPr lang="en-US" altLang="zh-CN" sz="1200" b="1" i="0" kern="1200" dirty="0" err="1">
                <a:solidFill>
                  <a:schemeClr val="tx1"/>
                </a:solidFill>
                <a:effectLst/>
                <a:latin typeface="+mn-lt"/>
                <a:ea typeface="+mn-ea"/>
                <a:cs typeface="+mn-cs"/>
              </a:rPr>
              <a:t>AlexNet</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将 </a:t>
            </a:r>
            <a:r>
              <a:rPr lang="en-US" altLang="zh-CN" sz="1200" b="1" i="0" kern="1200" dirty="0">
                <a:solidFill>
                  <a:schemeClr val="tx1"/>
                </a:solidFill>
                <a:effectLst/>
                <a:latin typeface="+mn-lt"/>
                <a:ea typeface="+mn-ea"/>
                <a:cs typeface="+mn-cs"/>
              </a:rPr>
              <a:t>sigmoid </a:t>
            </a:r>
            <a:r>
              <a:rPr lang="zh-CN" altLang="en-US" sz="1200" b="1" i="0" kern="1200" dirty="0">
                <a:solidFill>
                  <a:schemeClr val="tx1"/>
                </a:solidFill>
                <a:effectLst/>
                <a:latin typeface="+mn-lt"/>
                <a:ea typeface="+mn-ea"/>
                <a:cs typeface="+mn-cs"/>
              </a:rPr>
              <a:t>激活函数改成了更加简单的 </a:t>
            </a:r>
            <a:r>
              <a:rPr lang="en-US" altLang="zh-CN" sz="1200" b="1" i="0" kern="1200" dirty="0" err="1">
                <a:solidFill>
                  <a:schemeClr val="tx1"/>
                </a:solidFill>
                <a:effectLst/>
                <a:latin typeface="+mn-lt"/>
                <a:ea typeface="+mn-ea"/>
                <a:cs typeface="+mn-cs"/>
              </a:rPr>
              <a:t>ReLU</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激活函数</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ReLU</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激活函数的计算更简单，例如它并没有 </a:t>
            </a:r>
            <a:r>
              <a:rPr lang="en-US" altLang="zh-CN" sz="1200" b="0" i="0" kern="1200" dirty="0">
                <a:solidFill>
                  <a:schemeClr val="tx1"/>
                </a:solidFill>
                <a:effectLst/>
                <a:latin typeface="+mn-lt"/>
                <a:ea typeface="+mn-ea"/>
                <a:cs typeface="+mn-cs"/>
              </a:rPr>
              <a:t>sigmoid </a:t>
            </a:r>
            <a:r>
              <a:rPr lang="zh-CN" altLang="en-US" sz="1200" b="0" i="0" kern="1200" dirty="0">
                <a:solidFill>
                  <a:schemeClr val="tx1"/>
                </a:solidFill>
                <a:effectLst/>
                <a:latin typeface="+mn-lt"/>
                <a:ea typeface="+mn-ea"/>
                <a:cs typeface="+mn-cs"/>
              </a:rPr>
              <a:t>激活函数中的求幂运算。另⼀⽅⾯，</a:t>
            </a:r>
            <a:r>
              <a:rPr lang="en-US" altLang="zh-CN" sz="1200" b="0" i="0" kern="1200" dirty="0" err="1">
                <a:solidFill>
                  <a:schemeClr val="tx1"/>
                </a:solidFill>
                <a:effectLst/>
                <a:latin typeface="+mn-lt"/>
                <a:ea typeface="+mn-ea"/>
                <a:cs typeface="+mn-cs"/>
              </a:rPr>
              <a:t>ReLU</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激活函数在不同的参数初始化⽅法下使模型更容易训练。这是由于当 </a:t>
            </a:r>
            <a:r>
              <a:rPr lang="en-US" altLang="zh-CN" sz="1200" b="0" i="0" kern="1200" dirty="0">
                <a:solidFill>
                  <a:schemeClr val="tx1"/>
                </a:solidFill>
                <a:effectLst/>
                <a:latin typeface="+mn-lt"/>
                <a:ea typeface="+mn-ea"/>
                <a:cs typeface="+mn-cs"/>
              </a:rPr>
              <a:t>sigmoid </a:t>
            </a:r>
            <a:r>
              <a:rPr lang="zh-CN" altLang="en-US" sz="1200" b="0" i="0" kern="1200" dirty="0">
                <a:solidFill>
                  <a:schemeClr val="tx1"/>
                </a:solidFill>
                <a:effectLst/>
                <a:latin typeface="+mn-lt"/>
                <a:ea typeface="+mn-ea"/>
                <a:cs typeface="+mn-cs"/>
              </a:rPr>
              <a:t>激活函数输出极接近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时，这些区域的梯度几乎为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，从⽽造成反向传播⽆法继续更新部分模型参数；⽽ </a:t>
            </a:r>
            <a:r>
              <a:rPr lang="en-US" altLang="zh-CN" sz="1200" b="0" i="0" kern="1200" dirty="0" err="1">
                <a:solidFill>
                  <a:schemeClr val="tx1"/>
                </a:solidFill>
                <a:effectLst/>
                <a:latin typeface="+mn-lt"/>
                <a:ea typeface="+mn-ea"/>
                <a:cs typeface="+mn-cs"/>
              </a:rPr>
              <a:t>ReLU</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激活函数在正区间的梯度恒为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。因此，若模型参数初始化不当， </a:t>
            </a:r>
            <a:r>
              <a:rPr lang="en-US" altLang="zh-CN" sz="1200" b="0" i="0" kern="1200" dirty="0">
                <a:solidFill>
                  <a:schemeClr val="tx1"/>
                </a:solidFill>
                <a:effectLst/>
                <a:latin typeface="+mn-lt"/>
                <a:ea typeface="+mn-ea"/>
                <a:cs typeface="+mn-cs"/>
              </a:rPr>
              <a:t>sigmoid </a:t>
            </a:r>
            <a:r>
              <a:rPr lang="zh-CN" altLang="en-US" sz="1200" b="0" i="0" kern="1200" dirty="0">
                <a:solidFill>
                  <a:schemeClr val="tx1"/>
                </a:solidFill>
                <a:effectLst/>
                <a:latin typeface="+mn-lt"/>
                <a:ea typeface="+mn-ea"/>
                <a:cs typeface="+mn-cs"/>
              </a:rPr>
              <a:t>函数可能在正区间得到几乎为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的梯度，从⽽令模型⽆法得到有效训练。</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VGG is deeper than </a:t>
            </a:r>
            <a:r>
              <a:rPr lang="en-US" altLang="zh-CN" dirty="0" err="1"/>
              <a:t>AlexNet</a:t>
            </a:r>
            <a:r>
              <a:rPr lang="en-US" altLang="zh-CN" dirty="0"/>
              <a:t> and uses smaller conv kernels</a:t>
            </a:r>
            <a:endParaRPr lang="en-US" altLang="zh-CN" dirty="0"/>
          </a:p>
          <a:p>
            <a:r>
              <a:rPr lang="en-US" altLang="zh-CN" sz="1200" b="0" i="0" kern="1200" dirty="0">
                <a:solidFill>
                  <a:schemeClr val="tx1"/>
                </a:solidFill>
                <a:effectLst/>
                <a:latin typeface="+mn-lt"/>
                <a:ea typeface="+mn-ea"/>
                <a:cs typeface="+mn-cs"/>
              </a:rPr>
              <a:t>VGG16</a:t>
            </a:r>
            <a:r>
              <a:rPr lang="zh-CN" altLang="en-US" sz="1200" b="0" i="0" kern="1200" dirty="0">
                <a:solidFill>
                  <a:schemeClr val="tx1"/>
                </a:solidFill>
                <a:effectLst/>
                <a:latin typeface="+mn-lt"/>
                <a:ea typeface="+mn-ea"/>
                <a:cs typeface="+mn-cs"/>
              </a:rPr>
              <a:t>相比</a:t>
            </a:r>
            <a:r>
              <a:rPr lang="en-US" altLang="zh-CN" sz="1200" b="0" i="0" kern="1200" dirty="0" err="1">
                <a:solidFill>
                  <a:schemeClr val="tx1"/>
                </a:solidFill>
                <a:effectLst/>
                <a:latin typeface="+mn-lt"/>
                <a:ea typeface="+mn-ea"/>
                <a:cs typeface="+mn-cs"/>
              </a:rPr>
              <a:t>AlexNet</a:t>
            </a:r>
            <a:r>
              <a:rPr lang="zh-CN" altLang="en-US" sz="1200" b="0" i="0" kern="1200" dirty="0">
                <a:solidFill>
                  <a:schemeClr val="tx1"/>
                </a:solidFill>
                <a:effectLst/>
                <a:latin typeface="+mn-lt"/>
                <a:ea typeface="+mn-ea"/>
                <a:cs typeface="+mn-cs"/>
              </a:rPr>
              <a:t>的一个改进是</a:t>
            </a:r>
            <a:r>
              <a:rPr lang="zh-CN" altLang="en-US" sz="1200" b="1" i="0" kern="1200" dirty="0">
                <a:solidFill>
                  <a:schemeClr val="tx1"/>
                </a:solidFill>
                <a:effectLst/>
                <a:latin typeface="+mn-lt"/>
                <a:ea typeface="+mn-ea"/>
                <a:cs typeface="+mn-cs"/>
              </a:rPr>
              <a:t>采用连续的几个</a:t>
            </a:r>
            <a:r>
              <a:rPr lang="en-US" altLang="zh-CN" sz="1200" b="1" i="0" kern="1200" dirty="0">
                <a:solidFill>
                  <a:schemeClr val="tx1"/>
                </a:solidFill>
                <a:effectLst/>
                <a:latin typeface="+mn-lt"/>
                <a:ea typeface="+mn-ea"/>
                <a:cs typeface="+mn-cs"/>
              </a:rPr>
              <a:t>3x3</a:t>
            </a:r>
            <a:r>
              <a:rPr lang="zh-CN" altLang="en-US" sz="1200" b="1" i="0" kern="1200" dirty="0">
                <a:solidFill>
                  <a:schemeClr val="tx1"/>
                </a:solidFill>
                <a:effectLst/>
                <a:latin typeface="+mn-lt"/>
                <a:ea typeface="+mn-ea"/>
                <a:cs typeface="+mn-cs"/>
              </a:rPr>
              <a:t>的卷积核代替</a:t>
            </a:r>
            <a:r>
              <a:rPr lang="en-US" altLang="zh-CN" sz="1200" b="1" i="0" kern="1200" dirty="0" err="1">
                <a:solidFill>
                  <a:schemeClr val="tx1"/>
                </a:solidFill>
                <a:effectLst/>
                <a:latin typeface="+mn-lt"/>
                <a:ea typeface="+mn-ea"/>
                <a:cs typeface="+mn-cs"/>
              </a:rPr>
              <a:t>AlexNet</a:t>
            </a:r>
            <a:r>
              <a:rPr lang="zh-CN" altLang="en-US" sz="1200" b="1" i="0" kern="1200" dirty="0">
                <a:solidFill>
                  <a:schemeClr val="tx1"/>
                </a:solidFill>
                <a:effectLst/>
                <a:latin typeface="+mn-lt"/>
                <a:ea typeface="+mn-ea"/>
                <a:cs typeface="+mn-cs"/>
              </a:rPr>
              <a:t>中的较大卷积核（</a:t>
            </a:r>
            <a:r>
              <a:rPr lang="en-US" altLang="zh-CN" sz="1200" b="1" i="0" kern="1200" dirty="0">
                <a:solidFill>
                  <a:schemeClr val="tx1"/>
                </a:solidFill>
                <a:effectLst/>
                <a:latin typeface="+mn-lt"/>
                <a:ea typeface="+mn-ea"/>
                <a:cs typeface="+mn-cs"/>
              </a:rPr>
              <a:t>11x11</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7x7</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5x5</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。对于给定的感受野（与输出有关的输入图片的局部大小），采用堆积的小卷积核是优于采用大的卷积核，因为多层非线性层可以增加网络深度来保证学习更复杂的模式，而且代价还比较小（参数更少）。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Eg.</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VGG</a:t>
            </a:r>
            <a:r>
              <a:rPr lang="zh-CN" altLang="en-US" sz="1200" b="0" i="0" kern="1200" dirty="0">
                <a:solidFill>
                  <a:schemeClr val="tx1"/>
                </a:solidFill>
                <a:effectLst/>
                <a:latin typeface="+mn-lt"/>
                <a:ea typeface="+mn-ea"/>
                <a:cs typeface="+mn-cs"/>
              </a:rPr>
              <a:t>中，使用了</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卷积核来代替</a:t>
            </a:r>
            <a:r>
              <a:rPr lang="en-US" altLang="zh-CN" sz="1200" b="0" i="0" kern="1200" dirty="0">
                <a:solidFill>
                  <a:schemeClr val="tx1"/>
                </a:solidFill>
                <a:effectLst/>
                <a:latin typeface="+mn-lt"/>
                <a:ea typeface="+mn-ea"/>
                <a:cs typeface="+mn-cs"/>
              </a:rPr>
              <a:t>7x7</a:t>
            </a:r>
            <a:r>
              <a:rPr lang="zh-CN" altLang="en-US" sz="1200" b="0" i="0" kern="1200" dirty="0">
                <a:solidFill>
                  <a:schemeClr val="tx1"/>
                </a:solidFill>
                <a:effectLst/>
                <a:latin typeface="+mn-lt"/>
                <a:ea typeface="+mn-ea"/>
                <a:cs typeface="+mn-cs"/>
              </a:rPr>
              <a:t>卷积核，使用了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卷积核来代替</a:t>
            </a:r>
            <a:r>
              <a:rPr lang="en-US" altLang="zh-CN" sz="1200" b="0" i="0" kern="1200" dirty="0">
                <a:solidFill>
                  <a:schemeClr val="tx1"/>
                </a:solidFill>
                <a:effectLst/>
                <a:latin typeface="+mn-lt"/>
                <a:ea typeface="+mn-ea"/>
                <a:cs typeface="+mn-cs"/>
              </a:rPr>
              <a:t>5*5</a:t>
            </a:r>
            <a:r>
              <a:rPr lang="zh-CN" altLang="en-US" sz="1200" b="0" i="0" kern="1200" dirty="0">
                <a:solidFill>
                  <a:schemeClr val="tx1"/>
                </a:solidFill>
                <a:effectLst/>
                <a:latin typeface="+mn-lt"/>
                <a:ea typeface="+mn-ea"/>
                <a:cs typeface="+mn-cs"/>
              </a:rPr>
              <a:t>卷积核，这样做的主要目的是在保证具有相同感知野的条件下，提升了网络的深度，在一定程度上提升了神经网络的效果。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从感受野角度来说，两个</a:t>
            </a:r>
            <a:r>
              <a:rPr lang="en-US" altLang="zh-CN" sz="1200" b="0" i="0" u="none" strike="noStrike"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的卷积核叠加，就等于一个</a:t>
            </a:r>
            <a:r>
              <a:rPr lang="en-US" altLang="zh-CN" sz="1200" b="0" i="0" u="none" strike="noStrike" kern="1200" dirty="0">
                <a:solidFill>
                  <a:schemeClr val="tx1"/>
                </a:solidFill>
                <a:effectLst/>
                <a:latin typeface="+mn-lt"/>
                <a:ea typeface="+mn-ea"/>
                <a:cs typeface="+mn-cs"/>
              </a:rPr>
              <a:t>5∗5</a:t>
            </a:r>
            <a:r>
              <a:rPr lang="zh-CN" altLang="en-US" sz="1200" b="0" i="0" kern="1200" dirty="0">
                <a:solidFill>
                  <a:schemeClr val="tx1"/>
                </a:solidFill>
                <a:effectLst/>
                <a:latin typeface="+mn-lt"/>
                <a:ea typeface="+mn-ea"/>
                <a:cs typeface="+mn-cs"/>
              </a:rPr>
              <a:t>的卷积核的结果。可是从参数量上，前者明显会小于后者。而且从分层角度上看，因为之间会通过非线性激活函数的转换，所以</a:t>
            </a:r>
            <a:r>
              <a:rPr lang="en-US" altLang="zh-CN" sz="1200" b="0" i="0" u="none" strike="noStrike" kern="1200" dirty="0">
                <a:solidFill>
                  <a:schemeClr val="tx1"/>
                </a:solidFill>
                <a:effectLst/>
                <a:latin typeface="+mn-lt"/>
                <a:ea typeface="+mn-ea"/>
                <a:cs typeface="+mn-cs"/>
              </a:rPr>
              <a:t>3∗33∗3</a:t>
            </a:r>
            <a:r>
              <a:rPr lang="zh-CN" altLang="en-US" sz="1200" b="0" i="0" kern="1200" dirty="0">
                <a:solidFill>
                  <a:schemeClr val="tx1"/>
                </a:solidFill>
                <a:effectLst/>
                <a:latin typeface="+mn-lt"/>
                <a:ea typeface="+mn-ea"/>
                <a:cs typeface="+mn-cs"/>
              </a:rPr>
              <a:t>的卷积核叠加还能得到更非线性的特征提取结果</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大部分参数在全连接神经网络上</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该篇论文是</a:t>
            </a:r>
            <a:r>
              <a:rPr lang="zh-CN" altLang="en-US" sz="1200" b="1" i="0" kern="1200" dirty="0">
                <a:solidFill>
                  <a:schemeClr val="tx1"/>
                </a:solidFill>
                <a:effectLst/>
                <a:latin typeface="+mn-lt"/>
                <a:ea typeface="+mn-ea"/>
                <a:cs typeface="+mn-cs"/>
              </a:rPr>
              <a:t>首次提出</a:t>
            </a:r>
            <a:r>
              <a:rPr lang="en-US" altLang="zh-CN" sz="1200" b="1" i="0" kern="1200" dirty="0">
                <a:solidFill>
                  <a:schemeClr val="tx1"/>
                </a:solidFill>
                <a:effectLst/>
                <a:latin typeface="+mn-lt"/>
                <a:ea typeface="+mn-ea"/>
                <a:cs typeface="+mn-cs"/>
              </a:rPr>
              <a:t>1*1</a:t>
            </a:r>
            <a:r>
              <a:rPr lang="zh-CN" altLang="en-US" sz="1200" b="1" i="0" kern="1200" dirty="0">
                <a:solidFill>
                  <a:schemeClr val="tx1"/>
                </a:solidFill>
                <a:effectLst/>
                <a:latin typeface="+mn-lt"/>
                <a:ea typeface="+mn-ea"/>
                <a:cs typeface="+mn-cs"/>
              </a:rPr>
              <a:t>卷积</a:t>
            </a:r>
            <a:r>
              <a:rPr lang="zh-CN" altLang="en-US" sz="1200" b="0" i="0" kern="1200" dirty="0">
                <a:solidFill>
                  <a:schemeClr val="tx1"/>
                </a:solidFill>
                <a:effectLst/>
                <a:latin typeface="+mn-lt"/>
                <a:ea typeface="+mn-ea"/>
                <a:cs typeface="+mn-cs"/>
              </a:rPr>
              <a:t>，具有划时代的意义，之后的</a:t>
            </a:r>
            <a:r>
              <a:rPr lang="en-US" altLang="zh-CN" sz="1200" b="0" i="0" kern="1200" dirty="0" err="1">
                <a:solidFill>
                  <a:schemeClr val="tx1"/>
                </a:solidFill>
                <a:effectLst/>
                <a:latin typeface="+mn-lt"/>
                <a:ea typeface="+mn-ea"/>
                <a:cs typeface="+mn-cs"/>
              </a:rPr>
              <a:t>Googlenet</a:t>
            </a:r>
            <a:r>
              <a:rPr lang="zh-CN" altLang="en-US" sz="1200" b="0" i="0" kern="1200" dirty="0">
                <a:solidFill>
                  <a:schemeClr val="tx1"/>
                </a:solidFill>
                <a:effectLst/>
                <a:latin typeface="+mn-lt"/>
                <a:ea typeface="+mn-ea"/>
                <a:cs typeface="+mn-cs"/>
              </a:rPr>
              <a:t>借鉴了</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卷积，还专门致谢过这篇论文。</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CNN</a:t>
            </a:r>
            <a:r>
              <a:rPr lang="zh-CN" altLang="en-US" sz="1200" b="1" i="0" kern="1200" dirty="0">
                <a:solidFill>
                  <a:schemeClr val="tx1"/>
                </a:solidFill>
                <a:effectLst/>
                <a:latin typeface="+mn-lt"/>
                <a:ea typeface="+mn-ea"/>
                <a:cs typeface="+mn-cs"/>
              </a:rPr>
              <a:t>网络中不使用</a:t>
            </a:r>
            <a:r>
              <a:rPr lang="en-US" altLang="zh-CN" sz="1200" b="1" i="0" kern="1200" dirty="0">
                <a:solidFill>
                  <a:schemeClr val="tx1"/>
                </a:solidFill>
                <a:effectLst/>
                <a:latin typeface="+mn-lt"/>
                <a:ea typeface="+mn-ea"/>
                <a:cs typeface="+mn-cs"/>
              </a:rPr>
              <a:t>FC</a:t>
            </a:r>
            <a:r>
              <a:rPr lang="zh-CN" altLang="en-US" sz="1200" b="1" i="0" kern="1200" dirty="0">
                <a:solidFill>
                  <a:schemeClr val="tx1"/>
                </a:solidFill>
                <a:effectLst/>
                <a:latin typeface="+mn-lt"/>
                <a:ea typeface="+mn-ea"/>
                <a:cs typeface="+mn-cs"/>
              </a:rPr>
              <a:t>层（全连接层）</a:t>
            </a:r>
            <a:r>
              <a:rPr lang="zh-CN" altLang="en-US" sz="1200" b="0" i="0" kern="1200" dirty="0">
                <a:solidFill>
                  <a:schemeClr val="tx1"/>
                </a:solidFill>
                <a:effectLst/>
                <a:latin typeface="+mn-lt"/>
                <a:ea typeface="+mn-ea"/>
                <a:cs typeface="+mn-cs"/>
              </a:rPr>
              <a:t> </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文中提出使用</a:t>
            </a:r>
            <a:r>
              <a:rPr lang="en-US" altLang="zh-CN" sz="1200" b="0" i="0" kern="1200" dirty="0">
                <a:solidFill>
                  <a:schemeClr val="tx1"/>
                </a:solidFill>
                <a:effectLst/>
                <a:latin typeface="+mn-lt"/>
                <a:ea typeface="+mn-ea"/>
                <a:cs typeface="+mn-cs"/>
              </a:rPr>
              <a:t>Global Average Pooling</a:t>
            </a:r>
            <a:r>
              <a:rPr lang="zh-CN" altLang="en-US" sz="1200" b="0" i="0" kern="1200" dirty="0">
                <a:solidFill>
                  <a:schemeClr val="tx1"/>
                </a:solidFill>
                <a:effectLst/>
                <a:latin typeface="+mn-lt"/>
                <a:ea typeface="+mn-ea"/>
                <a:cs typeface="+mn-cs"/>
              </a:rPr>
              <a:t>取代最后的全连接层，因为全连接层参数多且易过拟合。做法即移除全连接层，在最后一层（文中使用</a:t>
            </a:r>
            <a:r>
              <a:rPr lang="en-US" altLang="zh-CN" sz="1200" b="0" i="0" kern="1200" dirty="0" err="1">
                <a:solidFill>
                  <a:schemeClr val="tx1"/>
                </a:solidFill>
                <a:effectLst/>
                <a:latin typeface="+mn-lt"/>
                <a:ea typeface="+mn-ea"/>
                <a:cs typeface="+mn-cs"/>
              </a:rPr>
              <a:t>mlpconv</a:t>
            </a:r>
            <a:r>
              <a:rPr lang="zh-CN" altLang="en-US" sz="1200" b="0" i="0" kern="1200" dirty="0">
                <a:solidFill>
                  <a:schemeClr val="tx1"/>
                </a:solidFill>
                <a:effectLst/>
                <a:latin typeface="+mn-lt"/>
                <a:ea typeface="+mn-ea"/>
                <a:cs typeface="+mn-cs"/>
              </a:rPr>
              <a:t>）层，后面加一层</a:t>
            </a:r>
            <a:r>
              <a:rPr lang="en-US" altLang="zh-CN" sz="1200" b="0" i="0" kern="1200" dirty="0">
                <a:solidFill>
                  <a:schemeClr val="tx1"/>
                </a:solidFill>
                <a:effectLst/>
                <a:latin typeface="+mn-lt"/>
                <a:ea typeface="+mn-ea"/>
                <a:cs typeface="+mn-cs"/>
              </a:rPr>
              <a:t>Average Pooling</a:t>
            </a:r>
            <a:r>
              <a:rPr lang="zh-CN" altLang="en-US" sz="1200" b="0" i="0" kern="1200" dirty="0">
                <a:solidFill>
                  <a:schemeClr val="tx1"/>
                </a:solidFill>
                <a:effectLst/>
                <a:latin typeface="+mn-lt"/>
                <a:ea typeface="+mn-ea"/>
                <a:cs typeface="+mn-cs"/>
              </a:rPr>
              <a:t>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上图看出，该网络结构有三个</a:t>
            </a:r>
            <a:r>
              <a:rPr lang="en-US" altLang="zh-CN" sz="1200" b="0" i="0" kern="1200" dirty="0">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卷积层组成，每个</a:t>
            </a:r>
            <a:r>
              <a:rPr lang="en-US" altLang="zh-CN" sz="1200" b="0" i="0" kern="1200" dirty="0">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卷积层分别是一个普通卷积，加两个</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卷积。以</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分类为例，最后一个</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卷积输出的</a:t>
            </a:r>
            <a:r>
              <a:rPr lang="en-US" altLang="zh-CN" sz="1200" b="0" i="0" kern="1200" dirty="0" err="1">
                <a:solidFill>
                  <a:schemeClr val="tx1"/>
                </a:solidFill>
                <a:effectLst/>
                <a:latin typeface="+mn-lt"/>
                <a:ea typeface="+mn-ea"/>
                <a:cs typeface="+mn-cs"/>
              </a:rPr>
              <a:t>featuremap</a:t>
            </a:r>
            <a:r>
              <a:rPr lang="zh-CN" altLang="en-US" sz="1200" b="0" i="0" kern="1200" dirty="0">
                <a:solidFill>
                  <a:schemeClr val="tx1"/>
                </a:solidFill>
                <a:effectLst/>
                <a:latin typeface="+mn-lt"/>
                <a:ea typeface="+mn-ea"/>
                <a:cs typeface="+mn-cs"/>
              </a:rPr>
              <a:t>大小为</a:t>
            </a:r>
            <a:r>
              <a:rPr lang="en-US" altLang="zh-CN" sz="1200" b="0" i="0" kern="1200" dirty="0">
                <a:solidFill>
                  <a:schemeClr val="tx1"/>
                </a:solidFill>
                <a:effectLst/>
                <a:latin typeface="+mn-lt"/>
                <a:ea typeface="+mn-ea"/>
                <a:cs typeface="+mn-cs"/>
              </a:rPr>
              <a:t>6*6*1000</a:t>
            </a:r>
            <a:r>
              <a:rPr lang="zh-CN" altLang="en-US" sz="1200" b="0" i="0" kern="1200" dirty="0">
                <a:solidFill>
                  <a:schemeClr val="tx1"/>
                </a:solidFill>
                <a:effectLst/>
                <a:latin typeface="+mn-lt"/>
                <a:ea typeface="+mn-ea"/>
                <a:cs typeface="+mn-cs"/>
              </a:rPr>
              <a:t>。之后每个</a:t>
            </a:r>
            <a:r>
              <a:rPr lang="en-US" altLang="zh-CN" sz="1200" b="0" i="0" kern="1200" dirty="0" err="1">
                <a:solidFill>
                  <a:schemeClr val="tx1"/>
                </a:solidFill>
                <a:effectLst/>
                <a:latin typeface="+mn-lt"/>
                <a:ea typeface="+mn-ea"/>
                <a:cs typeface="+mn-cs"/>
              </a:rPr>
              <a:t>featuremap</a:t>
            </a:r>
            <a:r>
              <a:rPr lang="zh-CN" altLang="en-US" sz="1200" b="0" i="0" kern="1200" dirty="0">
                <a:solidFill>
                  <a:schemeClr val="tx1"/>
                </a:solidFill>
                <a:effectLst/>
                <a:latin typeface="+mn-lt"/>
                <a:ea typeface="+mn-ea"/>
                <a:cs typeface="+mn-cs"/>
              </a:rPr>
              <a:t>采用全局均值池化，输出</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个分类。由于没有全连接的大量参数，使用全局均值池化不需要参数，极大的降低了参数量。</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linear convolution layer includes a linear filter while the </a:t>
            </a:r>
            <a:r>
              <a:rPr lang="en-US" altLang="zh-CN" dirty="0" err="1"/>
              <a:t>mlpconv</a:t>
            </a:r>
            <a:r>
              <a:rPr lang="en-US" altLang="zh-CN" dirty="0"/>
              <a:t> layer includes a micro network (MLP).  </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i,j</a:t>
            </a:r>
            <a:r>
              <a:rPr lang="en-US" altLang="zh-CN" sz="1200" b="0" i="0" u="none" strike="noStrike" kern="1200" baseline="0" dirty="0">
                <a:solidFill>
                  <a:schemeClr val="tx1"/>
                </a:solidFill>
                <a:latin typeface="+mn-lt"/>
                <a:ea typeface="+mn-ea"/>
                <a:cs typeface="+mn-cs"/>
              </a:rPr>
              <a:t>) is the pixel index in the feature map, </a:t>
            </a:r>
            <a:r>
              <a:rPr lang="en-US" altLang="zh-CN" sz="1200" b="0" i="0" u="none" strike="noStrike" kern="1200" baseline="0" dirty="0" err="1">
                <a:solidFill>
                  <a:schemeClr val="tx1"/>
                </a:solidFill>
                <a:latin typeface="+mn-lt"/>
                <a:ea typeface="+mn-ea"/>
                <a:cs typeface="+mn-cs"/>
              </a:rPr>
              <a:t>xij</a:t>
            </a:r>
            <a:r>
              <a:rPr lang="en-US" altLang="zh-CN" sz="1200" b="0" i="0" u="none" strike="noStrike" kern="1200" baseline="0" dirty="0">
                <a:solidFill>
                  <a:schemeClr val="tx1"/>
                </a:solidFill>
                <a:latin typeface="+mn-lt"/>
                <a:ea typeface="+mn-ea"/>
                <a:cs typeface="+mn-cs"/>
              </a:rPr>
              <a:t> stands for the input patch centered at location (</a:t>
            </a:r>
            <a:r>
              <a:rPr lang="en-US" altLang="zh-CN" sz="1200" b="0" i="0" u="none" strike="noStrike" kern="1200" baseline="0" dirty="0" err="1">
                <a:solidFill>
                  <a:schemeClr val="tx1"/>
                </a:solidFill>
                <a:latin typeface="+mn-lt"/>
                <a:ea typeface="+mn-ea"/>
                <a:cs typeface="+mn-cs"/>
              </a:rPr>
              <a:t>i,j</a:t>
            </a:r>
            <a:r>
              <a:rPr lang="en-US" altLang="zh-CN" sz="1200" b="0" i="0" u="none" strike="noStrike" kern="1200" baseline="0" dirty="0">
                <a:solidFill>
                  <a:schemeClr val="tx1"/>
                </a:solidFill>
                <a:latin typeface="+mn-lt"/>
                <a:ea typeface="+mn-ea"/>
                <a:cs typeface="+mn-cs"/>
              </a:rPr>
              <a:t>), and k index the channels.</a:t>
            </a:r>
            <a:endParaRPr lang="en-US" altLang="zh-CN" dirty="0"/>
          </a:p>
          <a:p>
            <a:endParaRPr lang="en-US" altLang="zh-CN" dirty="0"/>
          </a:p>
          <a:p>
            <a:r>
              <a:rPr lang="en-US" altLang="zh-CN" sz="1200" b="0" i="0" u="none" strike="noStrike" kern="1200" baseline="0" dirty="0">
                <a:solidFill>
                  <a:schemeClr val="tx1"/>
                </a:solidFill>
                <a:latin typeface="+mn-lt"/>
                <a:ea typeface="+mn-ea"/>
                <a:cs typeface="+mn-cs"/>
              </a:rPr>
              <a:t>From cross channel (cross feature map) pooling point of view, </a:t>
            </a:r>
            <a:r>
              <a:rPr lang="en-US" altLang="zh-CN" sz="1200" b="0" i="0" u="none" strike="noStrike" kern="1200" baseline="0" dirty="0" err="1">
                <a:solidFill>
                  <a:schemeClr val="tx1"/>
                </a:solidFill>
                <a:latin typeface="+mn-lt"/>
                <a:ea typeface="+mn-ea"/>
                <a:cs typeface="+mn-cs"/>
              </a:rPr>
              <a:t>Equ</a:t>
            </a:r>
            <a:r>
              <a:rPr lang="en-US" altLang="zh-CN" sz="1200" b="0" i="0" u="none" strike="noStrike" kern="1200" baseline="0" dirty="0">
                <a:solidFill>
                  <a:schemeClr val="tx1"/>
                </a:solidFill>
                <a:latin typeface="+mn-lt"/>
                <a:ea typeface="+mn-ea"/>
                <a:cs typeface="+mn-cs"/>
              </a:rPr>
              <a:t> 2 is equivalent to cascaded cross channel parametric pooling on a normal convolution layer. Each pooling layer performs weighted linear recombination on the input feature maps, which then go through a rectifier linear unit. The cross channel pooled feature maps are cross channel pooled again and again in the next layers. This cascaded cross channel parametric pooling structure allows complex and learnable interactions of cross channel information.</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kern="1200" dirty="0">
                <a:solidFill>
                  <a:schemeClr val="tx1"/>
                </a:solidFill>
                <a:effectLst/>
                <a:latin typeface="+mn-lt"/>
                <a:ea typeface="+mn-ea"/>
                <a:cs typeface="+mn-cs"/>
              </a:rPr>
              <a:t>The cross channel parametric pooling layer is also equivalent to a convolution layer with 1x1 convolution kernel</a:t>
            </a:r>
            <a:endParaRPr lang="en-US" altLang="zh-CN" sz="1200" b="0" i="0" u="none" strike="noStrike" kern="1200" baseline="0" dirty="0">
              <a:solidFill>
                <a:schemeClr val="tx1"/>
              </a:solidFill>
              <a:latin typeface="+mn-lt"/>
              <a:ea typeface="+mn-ea"/>
              <a:cs typeface="+mn-cs"/>
            </a:endParaRPr>
          </a:p>
          <a:p>
            <a:endParaRPr lang="en-US" altLang="zh-CN" dirty="0"/>
          </a:p>
          <a:p>
            <a:r>
              <a:rPr lang="zh-CN" altLang="en-US" dirty="0"/>
              <a:t>（</a:t>
            </a:r>
            <a:r>
              <a:rPr lang="en-US" altLang="zh-CN" dirty="0" err="1"/>
              <a:t>i,j</a:t>
            </a:r>
            <a:r>
              <a:rPr lang="zh-CN" altLang="en-US" dirty="0"/>
              <a:t>）为点的位置，</a:t>
            </a:r>
            <a:r>
              <a:rPr lang="en-US" altLang="zh-CN" dirty="0"/>
              <a:t>k</a:t>
            </a:r>
            <a:r>
              <a:rPr lang="zh-CN" altLang="en-US" dirty="0"/>
              <a:t>为通道下标。</a:t>
            </a:r>
            <a:r>
              <a:rPr lang="en-US" altLang="zh-CN" dirty="0">
                <a:latin typeface="+mn-lt"/>
                <a:ea typeface="+mn-ea"/>
                <a:cs typeface="+mn-cs"/>
              </a:rPr>
              <a:t> </a:t>
            </a:r>
            <a:r>
              <a:rPr lang="en-US" altLang="zh-CN" dirty="0" err="1">
                <a:latin typeface="+mn-lt"/>
                <a:ea typeface="+mn-ea"/>
                <a:cs typeface="+mn-cs"/>
              </a:rPr>
              <a:t>wk,n</a:t>
            </a:r>
            <a:r>
              <a:rPr lang="en-US" altLang="zh-CN" dirty="0">
                <a:latin typeface="+mn-lt"/>
                <a:ea typeface="+mn-ea"/>
                <a:cs typeface="+mn-cs"/>
              </a:rPr>
              <a:t> </a:t>
            </a:r>
            <a:r>
              <a:rPr lang="zh-CN" altLang="en-US" dirty="0">
                <a:latin typeface="+mn-lt"/>
                <a:ea typeface="+mn-ea"/>
                <a:cs typeface="+mn-cs"/>
              </a:rPr>
              <a:t>表示第 </a:t>
            </a:r>
            <a:r>
              <a:rPr lang="en-US" altLang="zh-CN" dirty="0">
                <a:latin typeface="+mn-lt"/>
                <a:ea typeface="+mn-ea"/>
                <a:cs typeface="+mn-cs"/>
              </a:rPr>
              <a:t>n </a:t>
            </a:r>
            <a:r>
              <a:rPr lang="zh-CN" altLang="en-US" dirty="0">
                <a:latin typeface="+mn-lt"/>
                <a:ea typeface="+mn-ea"/>
                <a:cs typeface="+mn-cs"/>
              </a:rPr>
              <a:t>层卷积卷积参数。</a:t>
            </a:r>
            <a:r>
              <a:rPr lang="zh-CN" altLang="en-US" dirty="0">
                <a:latin typeface="黑体" panose="02010609060101010101" pitchFamily="49" charset="-122"/>
                <a:ea typeface="黑体" panose="02010609060101010101" pitchFamily="49" charset="-122"/>
                <a:cs typeface="Times New Roman" panose="02020603050405020304" pitchFamily="18" charset="0"/>
              </a:rPr>
              <a:t>通过在网络中构建微型网络，</a:t>
            </a:r>
            <a:r>
              <a:rPr lang="en-US" altLang="zh-CN" dirty="0" err="1">
                <a:latin typeface="黑体" panose="02010609060101010101" pitchFamily="49" charset="-122"/>
                <a:ea typeface="黑体" panose="02010609060101010101" pitchFamily="49" charset="-122"/>
                <a:cs typeface="Times New Roman" panose="02020603050405020304" pitchFamily="18" charset="0"/>
              </a:rPr>
              <a:t>Mlpconv</a:t>
            </a:r>
            <a:r>
              <a:rPr lang="zh-CN" altLang="en-US" dirty="0">
                <a:latin typeface="黑体" panose="02010609060101010101" pitchFamily="49" charset="-122"/>
                <a:ea typeface="黑体" panose="02010609060101010101" pitchFamily="49" charset="-122"/>
                <a:cs typeface="Times New Roman" panose="02020603050405020304" pitchFamily="18" charset="0"/>
              </a:rPr>
              <a:t>对</a:t>
            </a:r>
            <a:r>
              <a:rPr lang="en-US" altLang="zh-CN" dirty="0">
                <a:latin typeface="黑体" panose="02010609060101010101" pitchFamily="49" charset="-122"/>
                <a:ea typeface="黑体" panose="02010609060101010101" pitchFamily="49" charset="-122"/>
                <a:cs typeface="Times New Roman" panose="02020603050405020304" pitchFamily="18" charset="0"/>
              </a:rPr>
              <a:t> conv</a:t>
            </a:r>
            <a:r>
              <a:rPr lang="zh-CN" altLang="en-US" dirty="0">
                <a:latin typeface="黑体" panose="02010609060101010101" pitchFamily="49" charset="-122"/>
                <a:ea typeface="黑体" panose="02010609060101010101" pitchFamily="49" charset="-122"/>
                <a:cs typeface="Times New Roman" panose="02020603050405020304" pitchFamily="18" charset="0"/>
              </a:rPr>
              <a:t>特征进行了组合，提高了单个卷积的</a:t>
            </a:r>
            <a:r>
              <a:rPr lang="en-US" altLang="zh-CN" dirty="0">
                <a:latin typeface="黑体" panose="02010609060101010101" pitchFamily="49" charset="-122"/>
                <a:ea typeface="黑体" panose="02010609060101010101" pitchFamily="49" charset="-122"/>
                <a:cs typeface="Times New Roman" panose="02020603050405020304" pitchFamily="18" charset="0"/>
              </a:rPr>
              <a:t> </a:t>
            </a:r>
            <a:r>
              <a:rPr lang="zh-CN" altLang="en-US" dirty="0">
                <a:latin typeface="黑体" panose="02010609060101010101" pitchFamily="49" charset="-122"/>
                <a:ea typeface="黑体" panose="02010609060101010101" pitchFamily="49" charset="-122"/>
                <a:cs typeface="Times New Roman" panose="02020603050405020304" pitchFamily="18" charset="0"/>
              </a:rPr>
              <a:t>有效性。通过</a:t>
            </a:r>
            <a:r>
              <a:rPr lang="en-US" altLang="zh-CN" dirty="0">
                <a:latin typeface="黑体" panose="02010609060101010101" pitchFamily="49" charset="-122"/>
                <a:ea typeface="黑体" panose="02010609060101010101" pitchFamily="49" charset="-122"/>
                <a:cs typeface="Times New Roman" panose="02020603050405020304" pitchFamily="18" charset="0"/>
              </a:rPr>
              <a:t> 1×1</a:t>
            </a:r>
            <a:r>
              <a:rPr lang="zh-CN" altLang="en-US" dirty="0">
                <a:latin typeface="黑体" panose="02010609060101010101" pitchFamily="49" charset="-122"/>
                <a:ea typeface="黑体" panose="02010609060101010101" pitchFamily="49" charset="-122"/>
                <a:cs typeface="Times New Roman" panose="02020603050405020304" pitchFamily="18" charset="0"/>
              </a:rPr>
              <a:t>卷积快速实现。</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endParaRPr lang="zh-CN" altLang="en-US" dirty="0">
              <a:latin typeface="黑体" panose="02010609060101010101" pitchFamily="49" charset="-122"/>
              <a:ea typeface="黑体" panose="02010609060101010101" pitchFamily="49" charset="-122"/>
              <a:cs typeface="Times New Roman" panose="02020603050405020304" pitchFamily="18" charset="0"/>
            </a:endParaRPr>
          </a:p>
          <a:p>
            <a:r>
              <a:rPr lang="zh-CN" altLang="en-US" sz="1200" b="0" i="0" kern="1200" dirty="0">
                <a:solidFill>
                  <a:schemeClr val="tx1"/>
                </a:solidFill>
                <a:effectLst/>
                <a:latin typeface="+mn-lt"/>
                <a:ea typeface="+mn-ea"/>
                <a:cs typeface="+mn-cs"/>
              </a:rPr>
              <a:t>在普通的卷积层之后加上</a:t>
            </a:r>
            <a:r>
              <a:rPr lang="en-US" altLang="zh-CN" sz="1200" b="0" i="0" kern="1200" dirty="0">
                <a:solidFill>
                  <a:schemeClr val="tx1"/>
                </a:solidFill>
                <a:effectLst/>
                <a:latin typeface="+mn-lt"/>
                <a:ea typeface="+mn-ea"/>
                <a:cs typeface="+mn-cs"/>
              </a:rPr>
              <a:t>1x1</a:t>
            </a:r>
            <a:r>
              <a:rPr lang="zh-CN" altLang="en-US" sz="1200" b="0" i="0" kern="1200" dirty="0">
                <a:solidFill>
                  <a:schemeClr val="tx1"/>
                </a:solidFill>
                <a:effectLst/>
                <a:latin typeface="+mn-lt"/>
                <a:ea typeface="+mn-ea"/>
                <a:cs typeface="+mn-cs"/>
              </a:rPr>
              <a:t>的卷积核，配合激活函数，就可以实现</a:t>
            </a:r>
            <a:r>
              <a:rPr lang="en-US" altLang="zh-CN" sz="1200" b="0" i="0" kern="1200" dirty="0" err="1">
                <a:solidFill>
                  <a:schemeClr val="tx1"/>
                </a:solidFill>
                <a:effectLst/>
                <a:latin typeface="+mn-lt"/>
                <a:ea typeface="+mn-ea"/>
                <a:cs typeface="+mn-cs"/>
              </a:rPr>
              <a:t>MLPconv</a:t>
            </a:r>
            <a:r>
              <a:rPr lang="en-US" altLang="zh-CN" sz="1200" b="0" i="0" kern="1200" dirty="0">
                <a:solidFill>
                  <a:schemeClr val="tx1"/>
                </a:solidFill>
                <a:effectLst/>
                <a:latin typeface="+mn-lt"/>
                <a:ea typeface="+mn-ea"/>
                <a:cs typeface="+mn-cs"/>
              </a:rPr>
              <a:t> layer</a:t>
            </a:r>
            <a:r>
              <a:rPr lang="zh-CN" altLang="en-US" sz="1200" b="0" i="0" kern="1200" dirty="0">
                <a:solidFill>
                  <a:schemeClr val="tx1"/>
                </a:solidFill>
                <a:effectLst/>
                <a:latin typeface="+mn-lt"/>
                <a:ea typeface="+mn-ea"/>
                <a:cs typeface="+mn-cs"/>
              </a:rPr>
              <a:t>的基本结构。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论文中还解释了为何</a:t>
            </a:r>
            <a:r>
              <a:rPr lang="en-US" altLang="zh-CN" sz="1200" b="0" i="0" kern="1200" dirty="0">
                <a:solidFill>
                  <a:schemeClr val="tx1"/>
                </a:solidFill>
                <a:effectLst/>
                <a:latin typeface="+mn-lt"/>
                <a:ea typeface="+mn-ea"/>
                <a:cs typeface="+mn-cs"/>
              </a:rPr>
              <a:t>micro network</a:t>
            </a:r>
            <a:r>
              <a:rPr lang="zh-CN" altLang="en-US" sz="1200" b="0" i="0" kern="1200" dirty="0">
                <a:solidFill>
                  <a:schemeClr val="tx1"/>
                </a:solidFill>
                <a:effectLst/>
                <a:latin typeface="+mn-lt"/>
                <a:ea typeface="+mn-ea"/>
                <a:cs typeface="+mn-cs"/>
              </a:rPr>
              <a:t>不使用</a:t>
            </a:r>
            <a:r>
              <a:rPr lang="en-US" altLang="zh-CN" sz="1200" b="0" i="0" u="sng" kern="1200" dirty="0" err="1">
                <a:solidFill>
                  <a:schemeClr val="tx1"/>
                </a:solidFill>
                <a:effectLst/>
                <a:latin typeface="+mn-lt"/>
                <a:ea typeface="+mn-ea"/>
                <a:cs typeface="+mn-cs"/>
                <a:hlinkClick r:id="rId3"/>
              </a:rPr>
              <a:t>maxout</a:t>
            </a:r>
            <a:r>
              <a:rPr lang="en-US" altLang="zh-CN" sz="1200" b="0" i="0" u="sng" kern="1200" dirty="0">
                <a:solidFill>
                  <a:schemeClr val="tx1"/>
                </a:solidFill>
                <a:effectLst/>
                <a:latin typeface="+mn-lt"/>
                <a:ea typeface="+mn-ea"/>
                <a:cs typeface="+mn-cs"/>
                <a:hlinkClick r:id="rId3"/>
              </a:rPr>
              <a:t> network</a:t>
            </a:r>
            <a:r>
              <a:rPr lang="en-US" altLang="zh-CN" sz="1200" b="0" i="0" u="sng" kern="1200" dirty="0">
                <a:solidFill>
                  <a:schemeClr val="tx1"/>
                </a:solidFill>
                <a:effectLst/>
                <a:latin typeface="+mn-lt"/>
                <a:ea typeface="+mn-ea"/>
                <a:cs typeface="+mn-cs"/>
              </a:rPr>
              <a:t>:</a:t>
            </a:r>
            <a:r>
              <a:rPr lang="zh-CN" altLang="en-US" sz="1200" b="0" i="0" u="sng"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maxout</a:t>
            </a:r>
            <a:r>
              <a:rPr lang="en-US" altLang="zh-CN" sz="1200" b="0" i="0" kern="1200" dirty="0">
                <a:solidFill>
                  <a:schemeClr val="tx1"/>
                </a:solidFill>
                <a:effectLst/>
                <a:latin typeface="+mn-lt"/>
                <a:ea typeface="+mn-ea"/>
                <a:cs typeface="+mn-cs"/>
              </a:rPr>
              <a:t> network</a:t>
            </a:r>
            <a:r>
              <a:rPr lang="zh-CN" altLang="en-US" sz="1200" b="0" i="0" kern="1200" dirty="0">
                <a:solidFill>
                  <a:schemeClr val="tx1"/>
                </a:solidFill>
                <a:effectLst/>
                <a:latin typeface="+mn-lt"/>
                <a:ea typeface="+mn-ea"/>
                <a:cs typeface="+mn-cs"/>
              </a:rPr>
              <a:t>通过对</a:t>
            </a:r>
            <a:r>
              <a:rPr lang="en-US" altLang="zh-CN" sz="1200" b="0" i="0" kern="1200" dirty="0">
                <a:solidFill>
                  <a:schemeClr val="tx1"/>
                </a:solidFill>
                <a:effectLst/>
                <a:latin typeface="+mn-lt"/>
                <a:ea typeface="+mn-ea"/>
                <a:cs typeface="+mn-cs"/>
              </a:rPr>
              <a:t>affine feature maps</a:t>
            </a:r>
            <a:r>
              <a:rPr lang="zh-CN" altLang="en-US" sz="1200" b="0" i="0" kern="1200" dirty="0">
                <a:solidFill>
                  <a:schemeClr val="tx1"/>
                </a:solidFill>
                <a:effectLst/>
                <a:latin typeface="+mn-lt"/>
                <a:ea typeface="+mn-ea"/>
                <a:cs typeface="+mn-cs"/>
              </a:rPr>
              <a:t>进行最大池化达到减少</a:t>
            </a:r>
            <a:r>
              <a:rPr lang="en-US" altLang="zh-CN" sz="1200" b="0" i="0" kern="1200" dirty="0">
                <a:solidFill>
                  <a:schemeClr val="tx1"/>
                </a:solidFill>
                <a:effectLst/>
                <a:latin typeface="+mn-lt"/>
                <a:ea typeface="+mn-ea"/>
                <a:cs typeface="+mn-cs"/>
              </a:rPr>
              <a:t>feature maps</a:t>
            </a:r>
            <a:r>
              <a:rPr lang="zh-CN" altLang="en-US" sz="1200" b="0" i="0" kern="1200" dirty="0">
                <a:solidFill>
                  <a:schemeClr val="tx1"/>
                </a:solidFill>
                <a:effectLst/>
                <a:latin typeface="+mn-lt"/>
                <a:ea typeface="+mn-ea"/>
                <a:cs typeface="+mn-cs"/>
              </a:rPr>
              <a:t>数量的目的（</a:t>
            </a:r>
            <a:r>
              <a:rPr lang="en-US" altLang="zh-CN" sz="1200" b="0" i="0" kern="1200" dirty="0">
                <a:solidFill>
                  <a:schemeClr val="tx1"/>
                </a:solidFill>
                <a:effectLst/>
                <a:latin typeface="+mn-lt"/>
                <a:ea typeface="+mn-ea"/>
                <a:cs typeface="+mn-cs"/>
              </a:rPr>
              <a:t>affine feature maps</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linear convolution </a:t>
            </a:r>
            <a:r>
              <a:rPr lang="zh-CN" altLang="en-US" sz="1200" b="0" i="0" kern="1200" dirty="0">
                <a:solidFill>
                  <a:schemeClr val="tx1"/>
                </a:solidFill>
                <a:effectLst/>
                <a:latin typeface="+mn-lt"/>
                <a:ea typeface="+mn-ea"/>
                <a:cs typeface="+mn-cs"/>
              </a:rPr>
              <a:t>不带</a:t>
            </a:r>
            <a:r>
              <a:rPr lang="en-US" altLang="zh-CN" sz="1200" b="0" i="0" kern="1200" dirty="0">
                <a:solidFill>
                  <a:schemeClr val="tx1"/>
                </a:solidFill>
                <a:effectLst/>
                <a:latin typeface="+mn-lt"/>
                <a:ea typeface="+mn-ea"/>
                <a:cs typeface="+mn-cs"/>
              </a:rPr>
              <a:t>activation function</a:t>
            </a:r>
            <a:r>
              <a:rPr lang="zh-CN" altLang="en-US" sz="1200" b="0" i="0" kern="1200" dirty="0">
                <a:solidFill>
                  <a:schemeClr val="tx1"/>
                </a:solidFill>
                <a:effectLst/>
                <a:latin typeface="+mn-lt"/>
                <a:ea typeface="+mn-ea"/>
                <a:cs typeface="+mn-cs"/>
              </a:rPr>
              <a:t>直接计算得到的结果）。最大池化线性函数的结果能够得到一个可以逼近任何凸函数的分段线性逼近器，所以与进行线性划分的传统卷积层相比，</a:t>
            </a:r>
            <a:r>
              <a:rPr lang="en-US" altLang="zh-CN" sz="1200" b="0" i="0" kern="1200" dirty="0" err="1">
                <a:solidFill>
                  <a:schemeClr val="tx1"/>
                </a:solidFill>
                <a:effectLst/>
                <a:latin typeface="+mn-lt"/>
                <a:ea typeface="+mn-ea"/>
                <a:cs typeface="+mn-cs"/>
              </a:rPr>
              <a:t>maxout</a:t>
            </a:r>
            <a:r>
              <a:rPr lang="en-US" altLang="zh-CN" sz="1200" b="0" i="0" kern="1200" dirty="0">
                <a:solidFill>
                  <a:schemeClr val="tx1"/>
                </a:solidFill>
                <a:effectLst/>
                <a:latin typeface="+mn-lt"/>
                <a:ea typeface="+mn-ea"/>
                <a:cs typeface="+mn-cs"/>
              </a:rPr>
              <a:t> network</a:t>
            </a:r>
            <a:r>
              <a:rPr lang="zh-CN" altLang="en-US" sz="1200" b="0" i="0" kern="1200" dirty="0">
                <a:solidFill>
                  <a:schemeClr val="tx1"/>
                </a:solidFill>
                <a:effectLst/>
                <a:latin typeface="+mn-lt"/>
                <a:ea typeface="+mn-ea"/>
                <a:cs typeface="+mn-cs"/>
              </a:rPr>
              <a:t>效果更好，因为它能够对位于凸集（</a:t>
            </a:r>
            <a:r>
              <a:rPr lang="en-US" altLang="zh-CN" sz="1200" b="0" i="0" kern="1200" dirty="0">
                <a:solidFill>
                  <a:schemeClr val="tx1"/>
                </a:solidFill>
                <a:effectLst/>
                <a:latin typeface="+mn-lt"/>
                <a:ea typeface="+mn-ea"/>
                <a:cs typeface="+mn-cs"/>
              </a:rPr>
              <a:t>Convex set</a:t>
            </a:r>
            <a:r>
              <a:rPr lang="zh-CN" altLang="en-US" sz="1200" b="0" i="0" kern="1200" dirty="0">
                <a:solidFill>
                  <a:schemeClr val="tx1"/>
                </a:solidFill>
                <a:effectLst/>
                <a:latin typeface="+mn-lt"/>
                <a:ea typeface="+mn-ea"/>
                <a:cs typeface="+mn-cs"/>
              </a:rPr>
              <a:t>）内的</a:t>
            </a:r>
            <a:r>
              <a:rPr lang="en-US" altLang="zh-CN" sz="1200" b="0" i="0" kern="1200" dirty="0">
                <a:solidFill>
                  <a:schemeClr val="tx1"/>
                </a:solidFill>
                <a:effectLst/>
                <a:latin typeface="+mn-lt"/>
                <a:ea typeface="+mn-ea"/>
                <a:cs typeface="+mn-cs"/>
              </a:rPr>
              <a:t>concepts</a:t>
            </a:r>
            <a:r>
              <a:rPr lang="zh-CN" altLang="en-US" sz="1200" b="0" i="0" kern="1200" dirty="0">
                <a:solidFill>
                  <a:schemeClr val="tx1"/>
                </a:solidFill>
                <a:effectLst/>
                <a:latin typeface="+mn-lt"/>
                <a:ea typeface="+mn-ea"/>
                <a:cs typeface="+mn-cs"/>
              </a:rPr>
              <a:t>进行正确划分。但是，</a:t>
            </a:r>
            <a:r>
              <a:rPr lang="en-US" altLang="zh-CN" sz="1200" b="0" i="0" kern="1200" dirty="0" err="1">
                <a:solidFill>
                  <a:schemeClr val="tx1"/>
                </a:solidFill>
                <a:effectLst/>
                <a:latin typeface="+mn-lt"/>
                <a:ea typeface="+mn-ea"/>
                <a:cs typeface="+mn-cs"/>
              </a:rPr>
              <a:t>maxout</a:t>
            </a:r>
            <a:r>
              <a:rPr lang="en-US" altLang="zh-CN" sz="1200" b="0" i="0" kern="1200" dirty="0">
                <a:solidFill>
                  <a:schemeClr val="tx1"/>
                </a:solidFill>
                <a:effectLst/>
                <a:latin typeface="+mn-lt"/>
                <a:ea typeface="+mn-ea"/>
                <a:cs typeface="+mn-cs"/>
              </a:rPr>
              <a:t> network</a:t>
            </a:r>
            <a:r>
              <a:rPr lang="zh-CN" altLang="en-US" sz="1200" b="0" i="0" kern="1200" dirty="0">
                <a:solidFill>
                  <a:schemeClr val="tx1"/>
                </a:solidFill>
                <a:effectLst/>
                <a:latin typeface="+mn-lt"/>
                <a:ea typeface="+mn-ea"/>
                <a:cs typeface="+mn-cs"/>
              </a:rPr>
              <a:t>默认在输入空间中</a:t>
            </a:r>
            <a:r>
              <a:rPr lang="en-US" altLang="zh-CN" sz="1200" b="0" i="0" kern="1200" dirty="0">
                <a:solidFill>
                  <a:schemeClr val="tx1"/>
                </a:solidFill>
                <a:effectLst/>
                <a:latin typeface="+mn-lt"/>
                <a:ea typeface="+mn-ea"/>
                <a:cs typeface="+mn-cs"/>
              </a:rPr>
              <a:t>latent concepts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samples</a:t>
            </a:r>
            <a:r>
              <a:rPr lang="zh-CN" altLang="en-US" sz="1200" b="0" i="0" kern="1200" dirty="0">
                <a:solidFill>
                  <a:schemeClr val="tx1"/>
                </a:solidFill>
                <a:effectLst/>
                <a:latin typeface="+mn-lt"/>
                <a:ea typeface="+mn-ea"/>
                <a:cs typeface="+mn-cs"/>
              </a:rPr>
              <a:t>分布在一个凸集内，这一先验知识却不一定成立。考虑到</a:t>
            </a:r>
            <a:r>
              <a:rPr lang="en-US" altLang="zh-CN" sz="1200" b="0" i="0" kern="1200" dirty="0">
                <a:solidFill>
                  <a:schemeClr val="tx1"/>
                </a:solidFill>
                <a:effectLst/>
                <a:latin typeface="+mn-lt"/>
                <a:ea typeface="+mn-ea"/>
                <a:cs typeface="+mn-cs"/>
              </a:rPr>
              <a:t>distributions of the latent concepts</a:t>
            </a:r>
            <a:r>
              <a:rPr lang="zh-CN" altLang="en-US" sz="1200" b="0" i="0" kern="1200" dirty="0">
                <a:solidFill>
                  <a:schemeClr val="tx1"/>
                </a:solidFill>
                <a:effectLst/>
                <a:latin typeface="+mn-lt"/>
                <a:ea typeface="+mn-ea"/>
                <a:cs typeface="+mn-cs"/>
              </a:rPr>
              <a:t>的复杂性，我们需要的是一个更加通用的函数逼近器（</a:t>
            </a:r>
            <a:r>
              <a:rPr lang="en-US" altLang="zh-CN" sz="1200" b="0" i="0" kern="1200" dirty="0">
                <a:solidFill>
                  <a:schemeClr val="tx1"/>
                </a:solidFill>
                <a:effectLst/>
                <a:latin typeface="+mn-lt"/>
                <a:ea typeface="+mn-ea"/>
                <a:cs typeface="+mn-cs"/>
              </a:rPr>
              <a:t>more general function approximator</a:t>
            </a:r>
            <a:r>
              <a:rPr lang="zh-CN" altLang="en-US" sz="1200" b="0" i="0" kern="1200" dirty="0">
                <a:solidFill>
                  <a:schemeClr val="tx1"/>
                </a:solidFill>
                <a:effectLst/>
                <a:latin typeface="+mn-lt"/>
                <a:ea typeface="+mn-ea"/>
                <a:cs typeface="+mn-cs"/>
              </a:rPr>
              <a:t>），比如</a:t>
            </a:r>
            <a:r>
              <a:rPr lang="en-US" altLang="zh-CN" sz="1200" b="0" i="0" kern="1200" dirty="0">
                <a:solidFill>
                  <a:schemeClr val="tx1"/>
                </a:solidFill>
                <a:effectLst/>
                <a:latin typeface="+mn-lt"/>
                <a:ea typeface="+mn-ea"/>
                <a:cs typeface="+mn-cs"/>
              </a:rPr>
              <a:t>MLP</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https://towardsdatascience.com/animations-of-neural-networks-transforming-data-42005e8fffd9</a:t>
            </a:r>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This lead to the “naive” version of inception module. It performs </a:t>
            </a:r>
            <a:r>
              <a:rPr lang="en-US" altLang="zh-CN" sz="1200" b="1" i="0" u="none" strike="noStrike" kern="1200" baseline="0" dirty="0">
                <a:solidFill>
                  <a:schemeClr val="tx1"/>
                </a:solidFill>
                <a:latin typeface="+mn-lt"/>
                <a:ea typeface="+mn-ea"/>
                <a:cs typeface="+mn-cs"/>
              </a:rPr>
              <a:t>convolution </a:t>
            </a:r>
            <a:r>
              <a:rPr lang="en-US" altLang="zh-CN" sz="1200" b="0" i="0" u="none" strike="noStrike" kern="1200" baseline="0" dirty="0">
                <a:solidFill>
                  <a:schemeClr val="tx1"/>
                </a:solidFill>
                <a:latin typeface="+mn-lt"/>
                <a:ea typeface="+mn-ea"/>
                <a:cs typeface="+mn-cs"/>
              </a:rPr>
              <a:t>on an input, with </a:t>
            </a:r>
            <a:r>
              <a:rPr lang="en-US" altLang="zh-CN" sz="1200" b="1" i="0" u="none" strike="noStrike" kern="1200" baseline="0" dirty="0">
                <a:solidFill>
                  <a:schemeClr val="tx1"/>
                </a:solidFill>
                <a:latin typeface="+mn-lt"/>
                <a:ea typeface="+mn-ea"/>
                <a:cs typeface="+mn-cs"/>
              </a:rPr>
              <a:t>3 different sizes of filters </a:t>
            </a:r>
            <a:r>
              <a:rPr lang="en-US" altLang="zh-CN" sz="1200" b="0" i="0" u="none" strike="noStrike" kern="1200" baseline="0" dirty="0">
                <a:solidFill>
                  <a:schemeClr val="tx1"/>
                </a:solidFill>
                <a:latin typeface="+mn-lt"/>
                <a:ea typeface="+mn-ea"/>
                <a:cs typeface="+mn-cs"/>
              </a:rPr>
              <a:t>(1x1, 3x3, 5x5). Additionally, </a:t>
            </a:r>
            <a:r>
              <a:rPr lang="en-US" altLang="zh-CN" sz="1200" b="1" i="0" u="none" strike="noStrike" kern="1200" baseline="0" dirty="0">
                <a:solidFill>
                  <a:schemeClr val="tx1"/>
                </a:solidFill>
                <a:latin typeface="+mn-lt"/>
                <a:ea typeface="+mn-ea"/>
                <a:cs typeface="+mn-cs"/>
              </a:rPr>
              <a:t>max pooling </a:t>
            </a:r>
            <a:r>
              <a:rPr lang="en-US" altLang="zh-CN" sz="1200" b="0" i="0" u="none" strike="noStrike" kern="1200" baseline="0" dirty="0">
                <a:solidFill>
                  <a:schemeClr val="tx1"/>
                </a:solidFill>
                <a:latin typeface="+mn-lt"/>
                <a:ea typeface="+mn-ea"/>
                <a:cs typeface="+mn-cs"/>
              </a:rPr>
              <a:t>is also</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performed. The outputs are </a:t>
            </a:r>
            <a:r>
              <a:rPr lang="en-US" altLang="zh-CN" sz="1200" b="1" i="0" u="none" strike="noStrike" kern="1200" baseline="0" dirty="0">
                <a:solidFill>
                  <a:schemeClr val="tx1"/>
                </a:solidFill>
                <a:latin typeface="+mn-lt"/>
                <a:ea typeface="+mn-ea"/>
                <a:cs typeface="+mn-cs"/>
              </a:rPr>
              <a:t>concatenated </a:t>
            </a:r>
            <a:r>
              <a:rPr lang="en-US" altLang="zh-CN" sz="1200" b="0" i="0" u="none" strike="noStrike" kern="1200" baseline="0" dirty="0">
                <a:solidFill>
                  <a:schemeClr val="tx1"/>
                </a:solidFill>
                <a:latin typeface="+mn-lt"/>
                <a:ea typeface="+mn-ea"/>
                <a:cs typeface="+mn-cs"/>
              </a:rPr>
              <a:t>and sent to the next inception module.</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kern="1200" dirty="0">
                <a:solidFill>
                  <a:schemeClr val="tx1"/>
                </a:solidFill>
                <a:effectLst/>
                <a:latin typeface="+mn-lt"/>
                <a:ea typeface="+mn-ea"/>
                <a:cs typeface="+mn-cs"/>
              </a:rPr>
              <a:t>To make it computationally less costly, the authors </a:t>
            </a:r>
            <a:r>
              <a:rPr lang="en-US" altLang="zh-CN" sz="1200" b="1" i="0" kern="1200" dirty="0">
                <a:solidFill>
                  <a:schemeClr val="tx1"/>
                </a:solidFill>
                <a:effectLst/>
                <a:latin typeface="+mn-lt"/>
                <a:ea typeface="+mn-ea"/>
                <a:cs typeface="+mn-cs"/>
              </a:rPr>
              <a:t>limit</a:t>
            </a:r>
            <a:r>
              <a:rPr lang="en-US" altLang="zh-CN" sz="1200" b="0" i="0" kern="1200" dirty="0">
                <a:solidFill>
                  <a:schemeClr val="tx1"/>
                </a:solidFill>
                <a:effectLst/>
                <a:latin typeface="+mn-lt"/>
                <a:ea typeface="+mn-ea"/>
                <a:cs typeface="+mn-cs"/>
              </a:rPr>
              <a:t> the number of </a:t>
            </a:r>
            <a:r>
              <a:rPr lang="en-US" altLang="zh-CN" sz="1200" b="1" i="0" kern="1200" dirty="0">
                <a:solidFill>
                  <a:schemeClr val="tx1"/>
                </a:solidFill>
                <a:effectLst/>
                <a:latin typeface="+mn-lt"/>
                <a:ea typeface="+mn-ea"/>
                <a:cs typeface="+mn-cs"/>
              </a:rPr>
              <a:t>input channels</a:t>
            </a:r>
            <a:r>
              <a:rPr lang="en-US" altLang="zh-CN" sz="1200" b="0" i="0" kern="1200" dirty="0">
                <a:solidFill>
                  <a:schemeClr val="tx1"/>
                </a:solidFill>
                <a:effectLst/>
                <a:latin typeface="+mn-lt"/>
                <a:ea typeface="+mn-ea"/>
                <a:cs typeface="+mn-cs"/>
              </a:rPr>
              <a:t> by adding an </a:t>
            </a:r>
            <a:r>
              <a:rPr lang="en-US" altLang="zh-CN" sz="1200" b="1" i="0" kern="1200" dirty="0">
                <a:solidFill>
                  <a:schemeClr val="tx1"/>
                </a:solidFill>
                <a:effectLst/>
                <a:latin typeface="+mn-lt"/>
                <a:ea typeface="+mn-ea"/>
                <a:cs typeface="+mn-cs"/>
              </a:rPr>
              <a:t>extra 1x1 convolution</a:t>
            </a:r>
            <a:r>
              <a:rPr lang="en-US" altLang="zh-CN" sz="1200" b="0" i="0" kern="1200" dirty="0">
                <a:solidFill>
                  <a:schemeClr val="tx1"/>
                </a:solidFill>
                <a:effectLst/>
                <a:latin typeface="+mn-lt"/>
                <a:ea typeface="+mn-ea"/>
                <a:cs typeface="+mn-cs"/>
              </a:rPr>
              <a:t> before the 3x3 and 5x5 convolutions. Though adding an extra operation may seem counterintuitive, 1x1 convolutions are far cheaper than 5x5 convolutions, and the reduced number of input channels also help. Do note that however, the 1x1 convolution is introduced after the max pooling layer, rather than before.</a:t>
            </a:r>
            <a:endParaRPr lang="zh-CN" altLang="en-US" dirty="0"/>
          </a:p>
          <a:p>
            <a:endParaRPr lang="en-US" altLang="zh-CN" sz="1200" b="0" i="0" u="none" strike="noStrike" kern="1200" baseline="0" dirty="0">
              <a:solidFill>
                <a:schemeClr val="tx1"/>
              </a:solidFill>
              <a:latin typeface="+mn-lt"/>
              <a:ea typeface="+mn-ea"/>
              <a:cs typeface="+mn-cs"/>
            </a:endParaRPr>
          </a:p>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Inception(</a:t>
            </a:r>
            <a:r>
              <a:rPr lang="en-US" altLang="zh-CN" dirty="0" err="1"/>
              <a:t>Szegedy</a:t>
            </a:r>
            <a:r>
              <a:rPr lang="en-US" altLang="zh-CN" dirty="0"/>
              <a:t>, Liu et al. 2015)</a:t>
            </a:r>
            <a:r>
              <a:rPr lang="zh-CN" altLang="en-US" dirty="0"/>
              <a:t>在</a:t>
            </a:r>
            <a:r>
              <a:rPr lang="en-US" altLang="zh-CN" dirty="0"/>
              <a:t>NIN</a:t>
            </a:r>
            <a:r>
              <a:rPr lang="zh-CN" altLang="en-US" dirty="0"/>
              <a:t>基础上，增加多尺度卷积通道，结合</a:t>
            </a:r>
            <a:r>
              <a:rPr lang="en-US" altLang="zh-CN" dirty="0"/>
              <a:t>1x1</a:t>
            </a:r>
            <a:r>
              <a:rPr lang="zh-CN" altLang="en-US" dirty="0"/>
              <a:t>卷积降维，以及卷积核分解等精巧设计，降低了网络复杂度，同时提升了卷积网络的特征表达能力，</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Inception v2</a:t>
            </a:r>
            <a:r>
              <a:rPr lang="en-US" altLang="zh-CN" sz="1200" b="0" i="0" kern="1200" dirty="0">
                <a:solidFill>
                  <a:schemeClr val="tx1"/>
                </a:solidFill>
                <a:effectLst/>
                <a:latin typeface="+mn-lt"/>
                <a:ea typeface="+mn-ea"/>
                <a:cs typeface="+mn-cs"/>
              </a:rPr>
              <a:t> and </a:t>
            </a:r>
            <a:r>
              <a:rPr lang="en-US" altLang="zh-CN" sz="1200" b="1" i="0" kern="1200" dirty="0">
                <a:solidFill>
                  <a:schemeClr val="tx1"/>
                </a:solidFill>
                <a:effectLst/>
                <a:latin typeface="+mn-lt"/>
                <a:ea typeface="+mn-ea"/>
                <a:cs typeface="+mn-cs"/>
              </a:rPr>
              <a:t>Inception v3</a:t>
            </a:r>
            <a:r>
              <a:rPr lang="en-US" altLang="zh-CN" sz="1200" b="0" i="0" kern="1200" dirty="0">
                <a:solidFill>
                  <a:schemeClr val="tx1"/>
                </a:solidFill>
                <a:effectLst/>
                <a:latin typeface="+mn-lt"/>
                <a:ea typeface="+mn-ea"/>
                <a:cs typeface="+mn-cs"/>
              </a:rPr>
              <a:t> were presented in the </a:t>
            </a:r>
            <a:r>
              <a:rPr lang="en-US" altLang="zh-CN" sz="1200" b="1" i="0" kern="1200" dirty="0">
                <a:solidFill>
                  <a:schemeClr val="tx1"/>
                </a:solidFill>
                <a:effectLst/>
                <a:latin typeface="+mn-lt"/>
                <a:ea typeface="+mn-ea"/>
                <a:cs typeface="+mn-cs"/>
              </a:rPr>
              <a:t>same </a:t>
            </a:r>
            <a:r>
              <a:rPr lang="en-US" altLang="zh-CN" sz="1200" b="1" i="0" u="none" strike="noStrike" kern="1200" dirty="0">
                <a:solidFill>
                  <a:schemeClr val="tx1"/>
                </a:solidFill>
                <a:effectLst/>
                <a:latin typeface="+mn-lt"/>
                <a:ea typeface="+mn-ea"/>
                <a:cs typeface="+mn-cs"/>
                <a:hlinkClick r:id="rId3"/>
              </a:rPr>
              <a:t>paper</a:t>
            </a:r>
            <a:r>
              <a:rPr lang="en-US" altLang="zh-CN" sz="1200" b="0" i="0" kern="1200" dirty="0">
                <a:solidFill>
                  <a:schemeClr val="tx1"/>
                </a:solidFill>
                <a:effectLst/>
                <a:latin typeface="+mn-lt"/>
                <a:ea typeface="+mn-ea"/>
                <a:cs typeface="+mn-cs"/>
              </a:rPr>
              <a:t>. The authors proposed a number of upgrades which increased the accuracy and reduced the computational complexity. Inception v2 explores the following:</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The Premise:</a:t>
            </a:r>
            <a:endParaRPr lang="en-US" altLang="zh-CN" sz="12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Reduce representational bottleneck. The intuition was that, </a:t>
            </a:r>
            <a:r>
              <a:rPr lang="en-US" altLang="zh-CN" sz="1200" b="1" i="0" kern="1200" dirty="0">
                <a:solidFill>
                  <a:schemeClr val="tx1"/>
                </a:solidFill>
                <a:effectLst/>
                <a:latin typeface="+mn-lt"/>
                <a:ea typeface="+mn-ea"/>
                <a:cs typeface="+mn-cs"/>
              </a:rPr>
              <a:t>neural networks perform better when convolutions didn’t alter the dimensions of the input drastically</a:t>
            </a:r>
            <a:r>
              <a:rPr lang="en-US" altLang="zh-CN" sz="1200" b="0" i="0" kern="1200" dirty="0">
                <a:solidFill>
                  <a:schemeClr val="tx1"/>
                </a:solidFill>
                <a:effectLst/>
                <a:latin typeface="+mn-lt"/>
                <a:ea typeface="+mn-ea"/>
                <a:cs typeface="+mn-cs"/>
              </a:rPr>
              <a:t>. Reducing the dimensions too much may cause loss of information, known as a “representational bottleneck”</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Using smart factorization methods, convolutions can be made more efficient in terms of computational complexity.</a:t>
            </a:r>
            <a:endParaRPr lang="en-US" altLang="zh-CN" sz="1200" b="0" i="0" kern="1200" dirty="0">
              <a:solidFill>
                <a:schemeClr val="tx1"/>
              </a:solidFill>
              <a:effectLst/>
              <a:latin typeface="+mn-lt"/>
              <a:ea typeface="+mn-ea"/>
              <a:cs typeface="+mn-cs"/>
            </a:endParaRPr>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The Solution:</a:t>
            </a:r>
            <a:endParaRPr lang="en-US" altLang="zh-CN" sz="12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CN" sz="1200" b="1" i="0" kern="1200" dirty="0">
                <a:solidFill>
                  <a:schemeClr val="tx1"/>
                </a:solidFill>
                <a:effectLst/>
                <a:latin typeface="+mn-lt"/>
                <a:ea typeface="+mn-ea"/>
                <a:cs typeface="+mn-cs"/>
              </a:rPr>
              <a:t>Factorize 5x5</a:t>
            </a:r>
            <a:r>
              <a:rPr lang="en-US" altLang="zh-CN" sz="1200" b="0" i="0" kern="1200" dirty="0">
                <a:solidFill>
                  <a:schemeClr val="tx1"/>
                </a:solidFill>
                <a:effectLst/>
                <a:latin typeface="+mn-lt"/>
                <a:ea typeface="+mn-ea"/>
                <a:cs typeface="+mn-cs"/>
              </a:rPr>
              <a:t> convolution </a:t>
            </a:r>
            <a:r>
              <a:rPr lang="en-US" altLang="zh-CN" sz="1200" b="1" i="0" kern="1200" dirty="0">
                <a:solidFill>
                  <a:schemeClr val="tx1"/>
                </a:solidFill>
                <a:effectLst/>
                <a:latin typeface="+mn-lt"/>
                <a:ea typeface="+mn-ea"/>
                <a:cs typeface="+mn-cs"/>
              </a:rPr>
              <a:t>to two 3x3 </a:t>
            </a:r>
            <a:r>
              <a:rPr lang="en-US" altLang="zh-CN" sz="1200" b="0" i="0" kern="1200" dirty="0">
                <a:solidFill>
                  <a:schemeClr val="tx1"/>
                </a:solidFill>
                <a:effectLst/>
                <a:latin typeface="+mn-lt"/>
                <a:ea typeface="+mn-ea"/>
                <a:cs typeface="+mn-cs"/>
              </a:rPr>
              <a:t>convolution operations to improve computational speed. Although this may seem counterintuitive, a 5x5 convolution is </a:t>
            </a:r>
            <a:r>
              <a:rPr lang="en-US" altLang="zh-CN" sz="1200" b="1" i="0" kern="1200" dirty="0">
                <a:solidFill>
                  <a:schemeClr val="tx1"/>
                </a:solidFill>
                <a:effectLst/>
                <a:latin typeface="+mn-lt"/>
                <a:ea typeface="+mn-ea"/>
                <a:cs typeface="+mn-cs"/>
              </a:rPr>
              <a:t>2.78 times more expensive</a:t>
            </a:r>
            <a:r>
              <a:rPr lang="en-US" altLang="zh-CN" sz="1200" b="0" i="0" kern="1200" dirty="0">
                <a:solidFill>
                  <a:schemeClr val="tx1"/>
                </a:solidFill>
                <a:effectLst/>
                <a:latin typeface="+mn-lt"/>
                <a:ea typeface="+mn-ea"/>
                <a:cs typeface="+mn-cs"/>
              </a:rPr>
              <a:t> than a 3x3 convolution. So stacking two 3x3 convolutions </a:t>
            </a:r>
            <a:r>
              <a:rPr lang="en-US" altLang="zh-CN" sz="1200" b="0" i="0" kern="1200" dirty="0" err="1">
                <a:solidFill>
                  <a:schemeClr val="tx1"/>
                </a:solidFill>
                <a:effectLst/>
                <a:latin typeface="+mn-lt"/>
                <a:ea typeface="+mn-ea"/>
                <a:cs typeface="+mn-cs"/>
              </a:rPr>
              <a:t>infact</a:t>
            </a:r>
            <a:r>
              <a:rPr lang="en-US" altLang="zh-CN" sz="1200" b="0" i="0" kern="1200" dirty="0">
                <a:solidFill>
                  <a:schemeClr val="tx1"/>
                </a:solidFill>
                <a:effectLst/>
                <a:latin typeface="+mn-lt"/>
                <a:ea typeface="+mn-ea"/>
                <a:cs typeface="+mn-cs"/>
              </a:rPr>
              <a:t> leads to a boost in performance. This is illustrated in the below image.</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altLang="zh-CN" sz="1200" b="0" i="0" kern="1200" dirty="0">
              <a:solidFill>
                <a:schemeClr val="tx1"/>
              </a:solidFill>
              <a:effectLst/>
              <a:latin typeface="+mn-lt"/>
              <a:ea typeface="+mn-ea"/>
              <a:cs typeface="+mn-cs"/>
            </a:endParaRPr>
          </a:p>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Moreover, they </a:t>
            </a:r>
            <a:r>
              <a:rPr lang="en-US" altLang="zh-CN" sz="1200" b="1" i="0" kern="1200" dirty="0">
                <a:solidFill>
                  <a:schemeClr val="tx1"/>
                </a:solidFill>
                <a:effectLst/>
                <a:latin typeface="+mn-lt"/>
                <a:ea typeface="+mn-ea"/>
                <a:cs typeface="+mn-cs"/>
              </a:rPr>
              <a:t>factorize</a:t>
            </a:r>
            <a:r>
              <a:rPr lang="en-US" altLang="zh-CN" sz="1200" b="0" i="0" kern="1200" dirty="0">
                <a:solidFill>
                  <a:schemeClr val="tx1"/>
                </a:solidFill>
                <a:effectLst/>
                <a:latin typeface="+mn-lt"/>
                <a:ea typeface="+mn-ea"/>
                <a:cs typeface="+mn-cs"/>
              </a:rPr>
              <a:t> convolutions of filter size </a:t>
            </a:r>
            <a:r>
              <a:rPr lang="en-US" altLang="zh-CN" sz="1200" b="1" i="0" kern="1200" dirty="0" err="1">
                <a:solidFill>
                  <a:schemeClr val="tx1"/>
                </a:solidFill>
                <a:effectLst/>
                <a:latin typeface="+mn-lt"/>
                <a:ea typeface="+mn-ea"/>
                <a:cs typeface="+mn-cs"/>
              </a:rPr>
              <a:t>nxn</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 a </a:t>
            </a:r>
            <a:r>
              <a:rPr lang="en-US" altLang="zh-CN" sz="1200" b="1" i="0" kern="1200" dirty="0">
                <a:solidFill>
                  <a:schemeClr val="tx1"/>
                </a:solidFill>
                <a:effectLst/>
                <a:latin typeface="+mn-lt"/>
                <a:ea typeface="+mn-ea"/>
                <a:cs typeface="+mn-cs"/>
              </a:rPr>
              <a:t>combination </a:t>
            </a:r>
            <a:r>
              <a:rPr lang="en-US" altLang="zh-CN" sz="1200" b="0" i="0" kern="1200" dirty="0">
                <a:solidFill>
                  <a:schemeClr val="tx1"/>
                </a:solidFill>
                <a:effectLst/>
                <a:latin typeface="+mn-lt"/>
                <a:ea typeface="+mn-ea"/>
                <a:cs typeface="+mn-cs"/>
              </a:rPr>
              <a:t>of</a:t>
            </a:r>
            <a:r>
              <a:rPr lang="en-US" altLang="zh-CN" sz="1200" b="1" i="0" kern="1200" dirty="0">
                <a:solidFill>
                  <a:schemeClr val="tx1"/>
                </a:solidFill>
                <a:effectLst/>
                <a:latin typeface="+mn-lt"/>
                <a:ea typeface="+mn-ea"/>
                <a:cs typeface="+mn-cs"/>
              </a:rPr>
              <a:t> 1xn and nx1</a:t>
            </a:r>
            <a:r>
              <a:rPr lang="en-US" altLang="zh-CN" sz="1200" b="0" i="0" kern="1200" dirty="0">
                <a:solidFill>
                  <a:schemeClr val="tx1"/>
                </a:solidFill>
                <a:effectLst/>
                <a:latin typeface="+mn-lt"/>
                <a:ea typeface="+mn-ea"/>
                <a:cs typeface="+mn-cs"/>
              </a:rPr>
              <a:t> convolutions. For example, a 3x3 convolution is equivalent to first performing a 1x3 convolution, and then performing a 3x1 convolution on its output. They found this method to be </a:t>
            </a:r>
            <a:r>
              <a:rPr lang="en-US" altLang="zh-CN" sz="1200" b="1" i="0" kern="1200" dirty="0">
                <a:solidFill>
                  <a:schemeClr val="tx1"/>
                </a:solidFill>
                <a:effectLst/>
                <a:latin typeface="+mn-lt"/>
                <a:ea typeface="+mn-ea"/>
                <a:cs typeface="+mn-cs"/>
              </a:rPr>
              <a:t>33% more cheaper</a:t>
            </a:r>
            <a:r>
              <a:rPr lang="en-US" altLang="zh-CN" sz="1200" b="0" i="0" kern="1200" dirty="0">
                <a:solidFill>
                  <a:schemeClr val="tx1"/>
                </a:solidFill>
                <a:effectLst/>
                <a:latin typeface="+mn-lt"/>
                <a:ea typeface="+mn-ea"/>
                <a:cs typeface="+mn-cs"/>
              </a:rPr>
              <a:t> than the single 3x3 convolution. This is illustrated in the below image.</a:t>
            </a:r>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filter banks</a:t>
            </a:r>
            <a:r>
              <a:rPr lang="en-US" altLang="zh-CN" sz="1200" b="0" i="0" kern="1200" dirty="0">
                <a:solidFill>
                  <a:schemeClr val="tx1"/>
                </a:solidFill>
                <a:effectLst/>
                <a:latin typeface="+mn-lt"/>
                <a:ea typeface="+mn-ea"/>
                <a:cs typeface="+mn-cs"/>
              </a:rPr>
              <a:t> in the module were </a:t>
            </a:r>
            <a:r>
              <a:rPr lang="en-US" altLang="zh-CN" sz="1200" b="1" i="0" kern="1200" dirty="0">
                <a:solidFill>
                  <a:schemeClr val="tx1"/>
                </a:solidFill>
                <a:effectLst/>
                <a:latin typeface="+mn-lt"/>
                <a:ea typeface="+mn-ea"/>
                <a:cs typeface="+mn-cs"/>
              </a:rPr>
              <a:t>expanded</a:t>
            </a:r>
            <a:r>
              <a:rPr lang="en-US" altLang="zh-CN" sz="1200" b="0" i="0" kern="1200" dirty="0">
                <a:solidFill>
                  <a:schemeClr val="tx1"/>
                </a:solidFill>
                <a:effectLst/>
                <a:latin typeface="+mn-lt"/>
                <a:ea typeface="+mn-ea"/>
                <a:cs typeface="+mn-cs"/>
              </a:rPr>
              <a:t> (made wider instead of deeper) to remove the representational bottleneck. If the module was made deeper instead, there would be excessive reduction in dimensions, and hence loss of information. </a:t>
            </a:r>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Inception v4</a:t>
            </a:r>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Inception v4</a:t>
            </a:r>
            <a:r>
              <a:rPr lang="en-US" altLang="zh-CN" sz="1200" b="0" i="0" kern="1200" dirty="0">
                <a:solidFill>
                  <a:schemeClr val="tx1"/>
                </a:solidFill>
                <a:effectLst/>
                <a:latin typeface="+mn-lt"/>
                <a:ea typeface="+mn-ea"/>
                <a:cs typeface="+mn-cs"/>
              </a:rPr>
              <a:t> and </a:t>
            </a:r>
            <a:r>
              <a:rPr lang="en-US" altLang="zh-CN" sz="1200" b="1" i="0" kern="1200" dirty="0">
                <a:solidFill>
                  <a:schemeClr val="tx1"/>
                </a:solidFill>
                <a:effectLst/>
                <a:latin typeface="+mn-lt"/>
                <a:ea typeface="+mn-ea"/>
                <a:cs typeface="+mn-cs"/>
              </a:rPr>
              <a:t>Inception-</a:t>
            </a:r>
            <a:r>
              <a:rPr lang="en-US" altLang="zh-CN" sz="1200" b="1" i="0" kern="1200" dirty="0" err="1">
                <a:solidFill>
                  <a:schemeClr val="tx1"/>
                </a:solidFill>
                <a:effectLst/>
                <a:latin typeface="+mn-lt"/>
                <a:ea typeface="+mn-ea"/>
                <a:cs typeface="+mn-cs"/>
              </a:rPr>
              <a:t>ResNet</a:t>
            </a:r>
            <a:r>
              <a:rPr lang="en-US" altLang="zh-CN" sz="1200" b="0" i="0" kern="1200" dirty="0">
                <a:solidFill>
                  <a:schemeClr val="tx1"/>
                </a:solidFill>
                <a:effectLst/>
                <a:latin typeface="+mn-lt"/>
                <a:ea typeface="+mn-ea"/>
                <a:cs typeface="+mn-cs"/>
              </a:rPr>
              <a:t> were introduced in the </a:t>
            </a:r>
            <a:r>
              <a:rPr lang="en-US" altLang="zh-CN" sz="1200" b="1" i="0" kern="1200" dirty="0">
                <a:solidFill>
                  <a:schemeClr val="tx1"/>
                </a:solidFill>
                <a:effectLst/>
                <a:latin typeface="+mn-lt"/>
                <a:ea typeface="+mn-ea"/>
                <a:cs typeface="+mn-cs"/>
              </a:rPr>
              <a:t>same </a:t>
            </a:r>
            <a:r>
              <a:rPr lang="en-US" altLang="zh-CN" sz="1200" b="1" i="0" u="none" strike="noStrike" kern="1200" dirty="0">
                <a:solidFill>
                  <a:schemeClr val="tx1"/>
                </a:solidFill>
                <a:effectLst/>
                <a:latin typeface="+mn-lt"/>
                <a:ea typeface="+mn-ea"/>
                <a:cs typeface="+mn-cs"/>
                <a:hlinkClick r:id="rId3"/>
              </a:rPr>
              <a:t>paper</a:t>
            </a:r>
            <a:r>
              <a:rPr lang="en-US" altLang="zh-CN"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Inception v4 introduced specialized “</a:t>
            </a:r>
            <a:r>
              <a:rPr lang="en-US" altLang="zh-CN" sz="1200" b="1" i="0" kern="1200" dirty="0">
                <a:solidFill>
                  <a:schemeClr val="tx1"/>
                </a:solidFill>
                <a:effectLst/>
                <a:latin typeface="+mn-lt"/>
                <a:ea typeface="+mn-ea"/>
                <a:cs typeface="+mn-cs"/>
              </a:rPr>
              <a:t>Reduction Blocks</a:t>
            </a:r>
            <a:r>
              <a:rPr lang="en-US" altLang="zh-CN" sz="1200" b="0" i="0" kern="1200" dirty="0">
                <a:solidFill>
                  <a:schemeClr val="tx1"/>
                </a:solidFill>
                <a:effectLst/>
                <a:latin typeface="+mn-lt"/>
                <a:ea typeface="+mn-ea"/>
                <a:cs typeface="+mn-cs"/>
              </a:rPr>
              <a:t>” which are used to change the width and height of the grid. The earlier versions didn’t explicitly have reduction blocks, but the functionality was implemented.</a:t>
            </a:r>
            <a:endParaRPr lang="en-US" altLang="zh-CN" sz="1200" b="0" i="0" kern="1200" dirty="0">
              <a:solidFill>
                <a:schemeClr val="tx1"/>
              </a:solidFill>
              <a:effectLst/>
              <a:latin typeface="+mn-lt"/>
              <a:ea typeface="+mn-ea"/>
              <a:cs typeface="+mn-cs"/>
            </a:endParaRPr>
          </a:p>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However, increasing network depth does not work by simply stacking layers together. </a:t>
            </a:r>
            <a:r>
              <a:rPr lang="en-US" altLang="zh-CN" dirty="0"/>
              <a:t>Deep networks are hard to train because of the notorious vanishing gradient problem — as the gradient is back-propagated to earlier layers, repeated multiplication may make the gradient infinitively small.</a:t>
            </a:r>
            <a:r>
              <a:rPr lang="en-US" altLang="zh-CN" sz="1200" b="0" i="0" kern="1200" dirty="0">
                <a:solidFill>
                  <a:schemeClr val="tx1"/>
                </a:solidFill>
                <a:effectLst/>
                <a:latin typeface="+mn-lt"/>
                <a:ea typeface="+mn-ea"/>
                <a:cs typeface="+mn-cs"/>
              </a:rPr>
              <a:t> As a result, as the network goes deeper, its performance gets saturated or even starts degrading rapidly.</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u="none" strike="noStrike" kern="1200" baseline="0" dirty="0">
                <a:solidFill>
                  <a:schemeClr val="tx1"/>
                </a:solidFill>
                <a:latin typeface="+mn-lt"/>
                <a:ea typeface="+mn-ea"/>
                <a:cs typeface="+mn-cs"/>
              </a:rPr>
              <a:t>When deeper networks are able to start converging, </a:t>
            </a:r>
            <a:r>
              <a:rPr lang="en-US" altLang="zh-CN" sz="1200" b="0" i="0" u="none" strike="noStrike" kern="1200" baseline="0" dirty="0" err="1">
                <a:solidFill>
                  <a:schemeClr val="tx1"/>
                </a:solidFill>
                <a:latin typeface="+mn-lt"/>
                <a:ea typeface="+mn-ea"/>
                <a:cs typeface="+mn-cs"/>
              </a:rPr>
              <a:t>adegradation</a:t>
            </a:r>
            <a:r>
              <a:rPr lang="en-US" altLang="zh-CN" sz="1200" b="0" i="0" u="none" strike="noStrike" kern="1200" baseline="0" dirty="0">
                <a:solidFill>
                  <a:schemeClr val="tx1"/>
                </a:solidFill>
                <a:latin typeface="+mn-lt"/>
                <a:ea typeface="+mn-ea"/>
                <a:cs typeface="+mn-cs"/>
              </a:rPr>
              <a:t> problem has been exposed: with the network</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depth increasing, accuracy gets saturated (which might be unsurprising) and then degrades rapidly. Unexpectedly,</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such degradation is not caused by overfitting, and adding more layers to a suitably deep model leads to higher training error, as reported.</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Before </a:t>
            </a:r>
            <a:r>
              <a:rPr lang="en-US" altLang="zh-CN" sz="1200" b="0" i="0" kern="1200" dirty="0" err="1">
                <a:solidFill>
                  <a:schemeClr val="tx1"/>
                </a:solidFill>
                <a:effectLst/>
                <a:latin typeface="+mn-lt"/>
                <a:ea typeface="+mn-ea"/>
                <a:cs typeface="+mn-cs"/>
              </a:rPr>
              <a:t>ResNet</a:t>
            </a:r>
            <a:r>
              <a:rPr lang="en-US" altLang="zh-CN" sz="1200" b="0" i="0" kern="1200" dirty="0">
                <a:solidFill>
                  <a:schemeClr val="tx1"/>
                </a:solidFill>
                <a:effectLst/>
                <a:latin typeface="+mn-lt"/>
                <a:ea typeface="+mn-ea"/>
                <a:cs typeface="+mn-cs"/>
              </a:rPr>
              <a:t>, there had been several ways to deal the vanishing gradient issue, for instance, [4] adds an auxiliary loss in a middle layer as extra supervision, but none seemed to really tackle the problem once and for all.</a:t>
            </a:r>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After the celebrated victory of </a:t>
            </a:r>
            <a:r>
              <a:rPr lang="en-US" altLang="zh-CN" sz="1200" b="0" i="0" kern="1200" dirty="0" err="1">
                <a:solidFill>
                  <a:schemeClr val="tx1"/>
                </a:solidFill>
                <a:effectLst/>
                <a:latin typeface="+mn-lt"/>
                <a:ea typeface="+mn-ea"/>
                <a:cs typeface="+mn-cs"/>
              </a:rPr>
              <a:t>AlexNet</a:t>
            </a:r>
            <a:r>
              <a:rPr lang="en-US" altLang="zh-CN" sz="1200" b="0" i="0" kern="1200" dirty="0">
                <a:solidFill>
                  <a:schemeClr val="tx1"/>
                </a:solidFill>
                <a:effectLst/>
                <a:latin typeface="+mn-lt"/>
                <a:ea typeface="+mn-ea"/>
                <a:cs typeface="+mn-cs"/>
              </a:rPr>
              <a:t> [1] at the LSVRC2012 classification contest, deep Residual Network [2] was arguably the most groundbreaking work in the computer vision/deep learning community in the last few years. </a:t>
            </a:r>
            <a:r>
              <a:rPr lang="en-US" altLang="zh-CN" sz="1200" b="0" i="0" kern="1200" dirty="0" err="1">
                <a:solidFill>
                  <a:schemeClr val="tx1"/>
                </a:solidFill>
                <a:effectLst/>
                <a:latin typeface="+mn-lt"/>
                <a:ea typeface="+mn-ea"/>
                <a:cs typeface="+mn-cs"/>
              </a:rPr>
              <a:t>ResNet</a:t>
            </a:r>
            <a:r>
              <a:rPr lang="en-US" altLang="zh-CN" sz="1200" b="0" i="0" kern="1200" dirty="0">
                <a:solidFill>
                  <a:schemeClr val="tx1"/>
                </a:solidFill>
                <a:effectLst/>
                <a:latin typeface="+mn-lt"/>
                <a:ea typeface="+mn-ea"/>
                <a:cs typeface="+mn-cs"/>
              </a:rPr>
              <a:t> makes it possible to train up to hundreds or even thousands of layers and still achieves compelling performance.</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According to the universal approximation theorem, given enough capacity, we know that a feedforward network with a single layer is sufficient to represent any function. However, the layer might be massive and the network is prone to overfitting the data. Therefore, there is a common trend in the research community that our network architecture needs to go deeper.</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Since </a:t>
            </a:r>
            <a:r>
              <a:rPr lang="en-US" altLang="zh-CN" sz="1200" b="0" i="0" kern="1200" dirty="0" err="1">
                <a:solidFill>
                  <a:schemeClr val="tx1"/>
                </a:solidFill>
                <a:effectLst/>
                <a:latin typeface="+mn-lt"/>
                <a:ea typeface="+mn-ea"/>
                <a:cs typeface="+mn-cs"/>
              </a:rPr>
              <a:t>AlexNet</a:t>
            </a:r>
            <a:r>
              <a:rPr lang="en-US" altLang="zh-CN" sz="1200" b="0" i="0" kern="1200" dirty="0">
                <a:solidFill>
                  <a:schemeClr val="tx1"/>
                </a:solidFill>
                <a:effectLst/>
                <a:latin typeface="+mn-lt"/>
                <a:ea typeface="+mn-ea"/>
                <a:cs typeface="+mn-cs"/>
              </a:rPr>
              <a:t>, the state-of-the-art CNN architecture is going deeper and deeper. While </a:t>
            </a:r>
            <a:r>
              <a:rPr lang="en-US" altLang="zh-CN" sz="1200" b="0" i="0" kern="1200" dirty="0" err="1">
                <a:solidFill>
                  <a:schemeClr val="tx1"/>
                </a:solidFill>
                <a:effectLst/>
                <a:latin typeface="+mn-lt"/>
                <a:ea typeface="+mn-ea"/>
                <a:cs typeface="+mn-cs"/>
              </a:rPr>
              <a:t>AlexNet</a:t>
            </a:r>
            <a:r>
              <a:rPr lang="en-US" altLang="zh-CN" sz="1200" b="0" i="0" kern="1200" dirty="0">
                <a:solidFill>
                  <a:schemeClr val="tx1"/>
                </a:solidFill>
                <a:effectLst/>
                <a:latin typeface="+mn-lt"/>
                <a:ea typeface="+mn-ea"/>
                <a:cs typeface="+mn-cs"/>
              </a:rPr>
              <a:t> had only 5 convolutional layers, the VGG network [3] and </a:t>
            </a:r>
            <a:r>
              <a:rPr lang="en-US" altLang="zh-CN" sz="1200" b="0" i="0" kern="1200" dirty="0" err="1">
                <a:solidFill>
                  <a:schemeClr val="tx1"/>
                </a:solidFill>
                <a:effectLst/>
                <a:latin typeface="+mn-lt"/>
                <a:ea typeface="+mn-ea"/>
                <a:cs typeface="+mn-cs"/>
              </a:rPr>
              <a:t>GoogleNet</a:t>
            </a:r>
            <a:r>
              <a:rPr lang="en-US" altLang="zh-CN" sz="1200" b="0" i="0" kern="1200" dirty="0">
                <a:solidFill>
                  <a:schemeClr val="tx1"/>
                </a:solidFill>
                <a:effectLst/>
                <a:latin typeface="+mn-lt"/>
                <a:ea typeface="+mn-ea"/>
                <a:cs typeface="+mn-cs"/>
              </a:rPr>
              <a:t> (also codenamed Inception_v1) [4] had 19 and 22 layers respectively.</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core idea of </a:t>
            </a:r>
            <a:r>
              <a:rPr lang="en-US" altLang="zh-CN" sz="1200" b="0" i="0" kern="1200" dirty="0" err="1">
                <a:solidFill>
                  <a:schemeClr val="tx1"/>
                </a:solidFill>
                <a:effectLst/>
                <a:latin typeface="+mn-lt"/>
                <a:ea typeface="+mn-ea"/>
                <a:cs typeface="+mn-cs"/>
              </a:rPr>
              <a:t>ResNet</a:t>
            </a:r>
            <a:r>
              <a:rPr lang="en-US" altLang="zh-CN" sz="1200" b="0" i="0" kern="1200" dirty="0">
                <a:solidFill>
                  <a:schemeClr val="tx1"/>
                </a:solidFill>
                <a:effectLst/>
                <a:latin typeface="+mn-lt"/>
                <a:ea typeface="+mn-ea"/>
                <a:cs typeface="+mn-cs"/>
              </a:rPr>
              <a:t> is introducing a so-called “identity shortcut connection” that skips one or more layers, as shown in this figure. The authors of </a:t>
            </a:r>
            <a:r>
              <a:rPr lang="en-US" altLang="zh-CN" sz="1200" b="0" i="0" kern="1200" dirty="0" err="1">
                <a:solidFill>
                  <a:schemeClr val="tx1"/>
                </a:solidFill>
                <a:effectLst/>
                <a:latin typeface="+mn-lt"/>
                <a:ea typeface="+mn-ea"/>
                <a:cs typeface="+mn-cs"/>
              </a:rPr>
              <a:t>ResNet</a:t>
            </a:r>
            <a:r>
              <a:rPr lang="en-US" altLang="zh-CN" sz="1200" b="0" i="0" kern="1200" dirty="0">
                <a:solidFill>
                  <a:schemeClr val="tx1"/>
                </a:solidFill>
                <a:effectLst/>
                <a:latin typeface="+mn-lt"/>
                <a:ea typeface="+mn-ea"/>
                <a:cs typeface="+mn-cs"/>
              </a:rPr>
              <a:t> argue that stacking layers shouldn’t degrade the network performance, because we could simply stack identity mappings (layer that doesn’t do anything) upon the current network, and the resulting architecture would perform the same. This indicates that the deeper model should not produce a training error higher than its shallower counterparts. They hypothesize that letting the stacked layers fit a residual mapping is easier than letting them directly fit the desired underlaying mapping. And the residual block above explicitly allows it to do precisely that.</a:t>
            </a:r>
            <a:endParaRPr lang="en-US" altLang="zh-CN" sz="1200" b="0" i="0" kern="1200" dirty="0">
              <a:solidFill>
                <a:schemeClr val="tx1"/>
              </a:solidFill>
              <a:effectLst/>
              <a:latin typeface="+mn-lt"/>
              <a:ea typeface="+mn-ea"/>
              <a:cs typeface="+mn-cs"/>
            </a:endParaRPr>
          </a:p>
          <a:p>
            <a:r>
              <a:rPr lang="en-US" altLang="zh-CN" sz="1200" b="0" i="0" u="none" strike="noStrike" kern="1200" baseline="0" dirty="0">
                <a:solidFill>
                  <a:schemeClr val="tx1"/>
                </a:solidFill>
                <a:latin typeface="+mn-lt"/>
                <a:ea typeface="+mn-ea"/>
                <a:cs typeface="+mn-cs"/>
              </a:rPr>
              <a:t>The dimensions of x and F must be equal in Eqn.(1). If this is not the case (e.g., when changing the input/output</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channels), we can perform a linear projection </a:t>
            </a:r>
            <a:r>
              <a:rPr lang="en-US" altLang="zh-CN" sz="1200" b="0" i="0" u="none" strike="noStrike" kern="1200" baseline="0" dirty="0" err="1">
                <a:solidFill>
                  <a:schemeClr val="tx1"/>
                </a:solidFill>
                <a:latin typeface="+mn-lt"/>
                <a:ea typeface="+mn-ea"/>
                <a:cs typeface="+mn-cs"/>
              </a:rPr>
              <a:t>Ws</a:t>
            </a:r>
            <a:r>
              <a:rPr lang="en-US" altLang="zh-CN" sz="1200" b="0" i="0" u="none" strike="noStrike" kern="1200" baseline="0" dirty="0">
                <a:solidFill>
                  <a:schemeClr val="tx1"/>
                </a:solidFill>
                <a:latin typeface="+mn-lt"/>
                <a:ea typeface="+mn-ea"/>
                <a:cs typeface="+mn-cs"/>
              </a:rPr>
              <a:t> by the shortcut connections to match the dimensions</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https://towardsdatascience.com/animations-of-neural-networks-transforming-data-42005e8fffd9</a:t>
            </a:r>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Inspired by the performance of the </a:t>
            </a:r>
            <a:r>
              <a:rPr lang="en-US" altLang="zh-CN" sz="1200" b="0" i="0" u="none" strike="noStrike" kern="1200" dirty="0" err="1">
                <a:solidFill>
                  <a:schemeClr val="tx1"/>
                </a:solidFill>
                <a:effectLst/>
                <a:latin typeface="+mn-lt"/>
                <a:ea typeface="+mn-ea"/>
                <a:cs typeface="+mn-cs"/>
                <a:hlinkClick r:id="rId3"/>
              </a:rPr>
              <a:t>ResNet</a:t>
            </a:r>
            <a:r>
              <a:rPr lang="en-US" altLang="zh-CN" sz="1200" b="0" i="0" kern="1200" dirty="0">
                <a:solidFill>
                  <a:schemeClr val="tx1"/>
                </a:solidFill>
                <a:effectLst/>
                <a:latin typeface="+mn-lt"/>
                <a:ea typeface="+mn-ea"/>
                <a:cs typeface="+mn-cs"/>
              </a:rPr>
              <a:t>, a hybrid inception module was proposed. There are two sub-versions of Inception </a:t>
            </a:r>
            <a:r>
              <a:rPr lang="en-US" altLang="zh-CN" sz="1200" b="0" i="0" kern="1200" dirty="0" err="1">
                <a:solidFill>
                  <a:schemeClr val="tx1"/>
                </a:solidFill>
                <a:effectLst/>
                <a:latin typeface="+mn-lt"/>
                <a:ea typeface="+mn-ea"/>
                <a:cs typeface="+mn-cs"/>
              </a:rPr>
              <a:t>ResNet</a:t>
            </a:r>
            <a:r>
              <a:rPr lang="en-US" altLang="zh-CN" sz="1200" b="0" i="0" kern="1200" dirty="0">
                <a:solidFill>
                  <a:schemeClr val="tx1"/>
                </a:solidFill>
                <a:effectLst/>
                <a:latin typeface="+mn-lt"/>
                <a:ea typeface="+mn-ea"/>
                <a:cs typeface="+mn-cs"/>
              </a:rPr>
              <a:t>, namely v1 and v2. </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Inception-</a:t>
            </a:r>
            <a:r>
              <a:rPr lang="en-US" altLang="zh-CN" sz="1200" b="0" i="0" kern="1200" dirty="0" err="1">
                <a:solidFill>
                  <a:schemeClr val="tx1"/>
                </a:solidFill>
                <a:effectLst/>
                <a:latin typeface="+mn-lt"/>
                <a:ea typeface="+mn-ea"/>
                <a:cs typeface="+mn-cs"/>
              </a:rPr>
              <a:t>ResNet</a:t>
            </a:r>
            <a:r>
              <a:rPr lang="en-US" altLang="zh-CN" sz="1200" b="0" i="0" kern="1200" dirty="0">
                <a:solidFill>
                  <a:schemeClr val="tx1"/>
                </a:solidFill>
                <a:effectLst/>
                <a:latin typeface="+mn-lt"/>
                <a:ea typeface="+mn-ea"/>
                <a:cs typeface="+mn-cs"/>
              </a:rPr>
              <a:t> v1 has a computational cost that is similar to that of Inception v3.</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Inception-</a:t>
            </a:r>
            <a:r>
              <a:rPr lang="en-US" altLang="zh-CN" sz="1200" b="0" i="0" kern="1200" dirty="0" err="1">
                <a:solidFill>
                  <a:schemeClr val="tx1"/>
                </a:solidFill>
                <a:effectLst/>
                <a:latin typeface="+mn-lt"/>
                <a:ea typeface="+mn-ea"/>
                <a:cs typeface="+mn-cs"/>
              </a:rPr>
              <a:t>ResNet</a:t>
            </a:r>
            <a:r>
              <a:rPr lang="en-US" altLang="zh-CN" sz="1200" b="0" i="0" kern="1200" dirty="0">
                <a:solidFill>
                  <a:schemeClr val="tx1"/>
                </a:solidFill>
                <a:effectLst/>
                <a:latin typeface="+mn-lt"/>
                <a:ea typeface="+mn-ea"/>
                <a:cs typeface="+mn-cs"/>
              </a:rPr>
              <a:t> v2 has a computational cost that is similar to that of Inception v4.</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They have </a:t>
            </a:r>
            <a:r>
              <a:rPr lang="en-US" altLang="zh-CN" sz="1200" b="1" i="0" kern="1200" dirty="0">
                <a:solidFill>
                  <a:schemeClr val="tx1"/>
                </a:solidFill>
                <a:effectLst/>
                <a:latin typeface="+mn-lt"/>
                <a:ea typeface="+mn-ea"/>
                <a:cs typeface="+mn-cs"/>
              </a:rPr>
              <a:t>different stems</a:t>
            </a:r>
            <a:r>
              <a:rPr lang="en-US" altLang="zh-CN" sz="1200" b="0" i="0" kern="1200" dirty="0">
                <a:solidFill>
                  <a:schemeClr val="tx1"/>
                </a:solidFill>
                <a:effectLst/>
                <a:latin typeface="+mn-lt"/>
                <a:ea typeface="+mn-ea"/>
                <a:cs typeface="+mn-cs"/>
              </a:rPr>
              <a:t>, as illustrated in the Inception v4 section.</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Both sub-versions have the </a:t>
            </a:r>
            <a:r>
              <a:rPr lang="en-US" altLang="zh-CN" sz="1200" b="1" i="0" kern="1200" dirty="0">
                <a:solidFill>
                  <a:schemeClr val="tx1"/>
                </a:solidFill>
                <a:effectLst/>
                <a:latin typeface="+mn-lt"/>
                <a:ea typeface="+mn-ea"/>
                <a:cs typeface="+mn-cs"/>
              </a:rPr>
              <a:t>same structure</a:t>
            </a:r>
            <a:r>
              <a:rPr lang="en-US" altLang="zh-CN" sz="1200" b="0" i="0" kern="1200" dirty="0">
                <a:solidFill>
                  <a:schemeClr val="tx1"/>
                </a:solidFill>
                <a:effectLst/>
                <a:latin typeface="+mn-lt"/>
                <a:ea typeface="+mn-ea"/>
                <a:cs typeface="+mn-cs"/>
              </a:rPr>
              <a:t> for the </a:t>
            </a:r>
            <a:r>
              <a:rPr lang="en-US" altLang="zh-CN" sz="1200" b="1" i="0" kern="1200" dirty="0">
                <a:solidFill>
                  <a:schemeClr val="tx1"/>
                </a:solidFill>
                <a:effectLst/>
                <a:latin typeface="+mn-lt"/>
                <a:ea typeface="+mn-ea"/>
                <a:cs typeface="+mn-cs"/>
              </a:rPr>
              <a:t>modules A, B, C</a:t>
            </a:r>
            <a:r>
              <a:rPr lang="en-US" altLang="zh-CN" sz="1200" b="0" i="0" kern="1200" dirty="0">
                <a:solidFill>
                  <a:schemeClr val="tx1"/>
                </a:solidFill>
                <a:effectLst/>
                <a:latin typeface="+mn-lt"/>
                <a:ea typeface="+mn-ea"/>
                <a:cs typeface="+mn-cs"/>
              </a:rPr>
              <a:t> and the </a:t>
            </a:r>
            <a:r>
              <a:rPr lang="en-US" altLang="zh-CN" sz="1200" b="1" i="0" kern="1200" dirty="0">
                <a:solidFill>
                  <a:schemeClr val="tx1"/>
                </a:solidFill>
                <a:effectLst/>
                <a:latin typeface="+mn-lt"/>
                <a:ea typeface="+mn-ea"/>
                <a:cs typeface="+mn-cs"/>
              </a:rPr>
              <a:t>reduction blocks</a:t>
            </a:r>
            <a:r>
              <a:rPr lang="en-US" altLang="zh-CN" sz="1200" b="0" i="0" kern="1200" dirty="0">
                <a:solidFill>
                  <a:schemeClr val="tx1"/>
                </a:solidFill>
                <a:effectLst/>
                <a:latin typeface="+mn-lt"/>
                <a:ea typeface="+mn-ea"/>
                <a:cs typeface="+mn-cs"/>
              </a:rPr>
              <a:t>. Only </a:t>
            </a:r>
            <a:r>
              <a:rPr lang="en-US" altLang="zh-CN" sz="1200" b="1" i="0" kern="1200" dirty="0">
                <a:solidFill>
                  <a:schemeClr val="tx1"/>
                </a:solidFill>
                <a:effectLst/>
                <a:latin typeface="+mn-lt"/>
                <a:ea typeface="+mn-ea"/>
                <a:cs typeface="+mn-cs"/>
              </a:rPr>
              <a:t>difference </a:t>
            </a:r>
            <a:r>
              <a:rPr lang="en-US" altLang="zh-CN" sz="1200" b="0" i="0" kern="1200" dirty="0">
                <a:solidFill>
                  <a:schemeClr val="tx1"/>
                </a:solidFill>
                <a:effectLst/>
                <a:latin typeface="+mn-lt"/>
                <a:ea typeface="+mn-ea"/>
                <a:cs typeface="+mn-cs"/>
              </a:rPr>
              <a:t>is the </a:t>
            </a:r>
            <a:r>
              <a:rPr lang="en-US" altLang="zh-CN" sz="1200" b="1" i="0" kern="1200" dirty="0">
                <a:solidFill>
                  <a:schemeClr val="tx1"/>
                </a:solidFill>
                <a:effectLst/>
                <a:latin typeface="+mn-lt"/>
                <a:ea typeface="+mn-ea"/>
                <a:cs typeface="+mn-cs"/>
              </a:rPr>
              <a:t>hyper-parameter</a:t>
            </a:r>
            <a:r>
              <a:rPr lang="en-US" altLang="zh-CN" sz="1200" b="0" i="0" kern="1200" dirty="0">
                <a:solidFill>
                  <a:schemeClr val="tx1"/>
                </a:solidFill>
                <a:effectLst/>
                <a:latin typeface="+mn-lt"/>
                <a:ea typeface="+mn-ea"/>
                <a:cs typeface="+mn-cs"/>
              </a:rPr>
              <a:t> settings. In this section, we’ll only focus on the structure. Refer to the paper for the exact hyper-parameter settings (The images are of Inception-Resnet v1).</a:t>
            </a:r>
            <a:endParaRPr lang="en-US" altLang="zh-CN" sz="1200" b="0" i="0" kern="1200" dirty="0">
              <a:solidFill>
                <a:schemeClr val="tx1"/>
              </a:solidFill>
              <a:effectLst/>
              <a:latin typeface="+mn-lt"/>
              <a:ea typeface="+mn-ea"/>
              <a:cs typeface="+mn-cs"/>
            </a:endParaRPr>
          </a:p>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zh-TW"/>
              <a:t>XXX</a:t>
            </a:r>
            <a:endParaRPr lang="zh-TW" altLang="en-US"/>
          </a:p>
        </p:txBody>
      </p:sp>
      <p:sp>
        <p:nvSpPr>
          <p:cNvPr id="5" name="灯片编号占位符 4"/>
          <p:cNvSpPr>
            <a:spLocks noGrp="1"/>
          </p:cNvSpPr>
          <p:nvPr>
            <p:ph type="sldNum" sz="quarter" idx="5"/>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review the basic structure of MLP, which I believe was covered by Dr. Zhang Yue in the lecture last week.</a:t>
            </a:r>
            <a:endParaRPr lang="en-US" altLang="zh-CN" dirty="0"/>
          </a:p>
          <a:p>
            <a:endParaRPr lang="en-US" altLang="zh-CN" b="0" i="0" dirty="0">
              <a:solidFill>
                <a:srgbClr val="292929"/>
              </a:solidFill>
              <a:effectLst/>
              <a:latin typeface="medium-content-serif-font"/>
            </a:endParaRPr>
          </a:p>
          <a:p>
            <a:r>
              <a:rPr lang="en-US" altLang="zh-CN" b="0" i="0" dirty="0">
                <a:solidFill>
                  <a:srgbClr val="292929"/>
                </a:solidFill>
                <a:effectLst/>
                <a:latin typeface="medium-content-serif-font"/>
              </a:rPr>
              <a:t>Each neuron in the network, except those in the input layer, can be thought of as being a linear classifier that takes as input all the outputs of the neurons in the previous layer and computes a weighted sum of those plus a bias term. Then, the neurons in the next layer will take as input the values computed by the previous layer of linear classifiers, then compute a weighted sum of those, and so on. We hope that, by combining linear classifiers in this way, we can construct more complex classifiers that can represent non-linear patterns in our data.</a:t>
            </a:r>
            <a:endParaRPr lang="zh-CN" altLang="en-US" dirty="0"/>
          </a:p>
        </p:txBody>
      </p:sp>
      <p:sp>
        <p:nvSpPr>
          <p:cNvPr id="4" name="页脚占位符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rPr>
              <a:t>XXX</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PMingLiU" panose="02020500000000000000" pitchFamily="18" charset="-120"/>
                <a:cs typeface="+mn-cs"/>
              </a:rPr>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PMingLiU" panose="02020500000000000000" pitchFamily="18" charset="-12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Looking for a Function</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fld>
            <a:endParaRPr lang="zh-TW" altLang="en-US"/>
          </a:p>
        </p:txBody>
      </p:sp>
      <p:sp>
        <p:nvSpPr>
          <p:cNvPr id="5" name="页脚占位符 4"/>
          <p:cNvSpPr>
            <a:spLocks noGrp="1"/>
          </p:cNvSpPr>
          <p:nvPr>
            <p:ph type="ftr" sz="quarter" idx="4"/>
          </p:nvPr>
        </p:nvSpPr>
        <p:spPr/>
        <p:txBody>
          <a:bodyPr/>
          <a:lstStyle/>
          <a:p>
            <a:r>
              <a:rPr lang="en-US" altLang="zh-TW"/>
              <a:t>XXX</a:t>
            </a:r>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400" b="1">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Arial" panose="020B0604020202020204" pitchFamily="34" charset="0"/>
                <a:ea typeface="微软雅黑" panose="020B0503020204020204" pitchFamily="34" charset="-122"/>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zh-TW"/>
              <a:t>@2023 Stan Z. Li, Westlake University</a:t>
            </a:r>
            <a:endParaRPr lang="zh-TW" alt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7E73BF0-1322-481A-85B0-7D5783909D9E}" type="slidenum">
              <a:rPr lang="zh-TW" altLang="en-US" smtClean="0"/>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ltLang="zh-TW"/>
              <a:t>@2023 Stan Z. Li, Westlake University</a:t>
            </a:r>
            <a:endParaRPr lang="zh-TW"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7E73BF0-1322-481A-85B0-7D5783909D9E}" type="slidenum">
              <a:rPr lang="zh-TW" altLang="en-US" smtClean="0"/>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ltLang="zh-TW"/>
              <a:t>@2023 Stan Z. Li, Westlake University</a:t>
            </a:r>
            <a:endParaRPr lang="zh-TW"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7E73BF0-1322-481A-85B0-7D5783909D9E}"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239486"/>
            <a:ext cx="12192000" cy="986970"/>
          </a:xfrm>
          <a:prstGeom prst="rect">
            <a:avLst/>
          </a:prstGeom>
        </p:spPr>
        <p:txBody>
          <a:bodyPr>
            <a:normAutofit/>
          </a:bodyPr>
          <a:lstStyle>
            <a:lvl1pPr marL="179705" algn="ctr">
              <a:defRPr sz="4400" b="1">
                <a:solidFill>
                  <a:schemeClr val="tx1">
                    <a:lumMod val="75000"/>
                    <a:lumOff val="25000"/>
                  </a:schemeClr>
                </a:solidFill>
                <a:latin typeface="+mn-lt"/>
                <a:ea typeface="微软雅黑" panose="020B0503020204020204" pitchFamily="34" charset="-122"/>
                <a:cs typeface="Arial" panose="020B0604020202020204" pitchFamily="34" charset="0"/>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55320" y="1436914"/>
            <a:ext cx="10919460" cy="4740049"/>
          </a:xfrm>
          <a:prstGeom prst="rect">
            <a:avLst/>
          </a:prstGeom>
        </p:spPr>
        <p:txBody>
          <a:bodyPr>
            <a:normAutofit/>
          </a:bodyPr>
          <a:lstStyle>
            <a:lvl1pPr>
              <a:lnSpc>
                <a:spcPct val="125000"/>
              </a:lnSpc>
              <a:defRPr sz="3200" b="1">
                <a:solidFill>
                  <a:schemeClr val="tx1">
                    <a:lumMod val="75000"/>
                    <a:lumOff val="25000"/>
                  </a:schemeClr>
                </a:solidFill>
                <a:latin typeface="+mn-lt"/>
                <a:ea typeface="微软雅黑" panose="020B0503020204020204" pitchFamily="34" charset="-122"/>
                <a:cs typeface="Arial" panose="020B0604020202020204" pitchFamily="34" charset="0"/>
              </a:defRPr>
            </a:lvl1pPr>
            <a:lvl2pPr>
              <a:lnSpc>
                <a:spcPct val="125000"/>
              </a:lnSpc>
              <a:defRPr sz="2800" b="1">
                <a:solidFill>
                  <a:schemeClr val="tx1">
                    <a:lumMod val="75000"/>
                    <a:lumOff val="25000"/>
                  </a:schemeClr>
                </a:solidFill>
                <a:latin typeface="+mn-lt"/>
                <a:ea typeface="微软雅黑" panose="020B0503020204020204" pitchFamily="34" charset="-122"/>
                <a:cs typeface="Arial" panose="020B0604020202020204" pitchFamily="34" charset="0"/>
              </a:defRPr>
            </a:lvl2pPr>
            <a:lvl3pPr>
              <a:defRPr sz="2400" b="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a:defRPr sz="2400" b="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4pPr>
            <a:lvl5pPr>
              <a:defRPr sz="2400" b="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二级</a:t>
            </a:r>
            <a:endParaRPr lang="zh-CN" altLang="en-US" dirty="0"/>
          </a:p>
        </p:txBody>
      </p:sp>
      <p:sp>
        <p:nvSpPr>
          <p:cNvPr id="7" name="Footer Placeholder 4"/>
          <p:cNvSpPr>
            <a:spLocks noGrp="1"/>
          </p:cNvSpPr>
          <p:nvPr>
            <p:ph type="ftr" sz="quarter" idx="11"/>
          </p:nvPr>
        </p:nvSpPr>
        <p:spPr>
          <a:xfrm>
            <a:off x="156245" y="6524172"/>
            <a:ext cx="5159826" cy="333828"/>
          </a:xfrm>
          <a:prstGeom prst="rect">
            <a:avLst/>
          </a:prstGeom>
        </p:spPr>
        <p:txBody>
          <a:bodyPr anchor="ctr" anchorCtr="0"/>
          <a:lstStyle>
            <a:lvl1pPr algn="l">
              <a:defRPr sz="1600">
                <a:solidFill>
                  <a:schemeClr val="tx1">
                    <a:lumMod val="50000"/>
                    <a:lumOff val="50000"/>
                  </a:schemeClr>
                </a:solidFill>
                <a:latin typeface="Arial" panose="020B0604020202020204" pitchFamily="34" charset="0"/>
                <a:cs typeface="Arial" panose="020B0604020202020204" pitchFamily="34" charset="0"/>
              </a:defRPr>
            </a:lvl1pPr>
          </a:lstStyle>
          <a:p>
            <a:r>
              <a:rPr lang="en-US" altLang="zh-TW"/>
              <a:t>@2023 Stan Z. Li, Westlake University</a:t>
            </a:r>
            <a:endParaRPr lang="zh-TW" altLang="en-US" dirty="0"/>
          </a:p>
        </p:txBody>
      </p:sp>
      <p:sp>
        <p:nvSpPr>
          <p:cNvPr id="8" name="Slide Number Placeholder 5"/>
          <p:cNvSpPr>
            <a:spLocks noGrp="1"/>
          </p:cNvSpPr>
          <p:nvPr>
            <p:ph type="sldNum" sz="quarter" idx="12"/>
          </p:nvPr>
        </p:nvSpPr>
        <p:spPr>
          <a:xfrm>
            <a:off x="11303361" y="6574293"/>
            <a:ext cx="754380" cy="233586"/>
          </a:xfrm>
          <a:prstGeom prst="rect">
            <a:avLst/>
          </a:prstGeom>
        </p:spPr>
        <p:txBody>
          <a:bodyPr anchor="ctr" anchorCtr="0"/>
          <a:lstStyle>
            <a:lvl1pPr>
              <a:defRPr sz="1600" b="1">
                <a:solidFill>
                  <a:schemeClr val="tx1">
                    <a:lumMod val="50000"/>
                    <a:lumOff val="50000"/>
                  </a:schemeClr>
                </a:solidFill>
                <a:latin typeface="Arial" panose="020B0604020202020204" pitchFamily="34" charset="0"/>
                <a:cs typeface="Arial" panose="020B0604020202020204" pitchFamily="34" charset="0"/>
              </a:defRPr>
            </a:lvl1pPr>
          </a:lstStyle>
          <a:p>
            <a:fld id="{D7E73BF0-1322-481A-85B0-7D5783909D9E}" type="slidenum">
              <a:rPr lang="zh-TW" altLang="en-US" smtClean="0"/>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normAutofit/>
          </a:bodyPr>
          <a:lstStyle>
            <a:lvl1pPr>
              <a:defRPr sz="4800" b="1">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zh-TW"/>
              <a:t>@2023 Stan Z. Li, Westlake University</a:t>
            </a:r>
            <a:endParaRPr lang="zh-TW" alt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7E73BF0-1322-481A-85B0-7D5783909D9E}" type="slidenum">
              <a:rPr lang="zh-TW" altLang="en-US" smtClean="0"/>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55320" y="1436914"/>
            <a:ext cx="5364480" cy="4740049"/>
          </a:xfrm>
          <a:prstGeom prst="rect">
            <a:avLst/>
          </a:prstGeom>
        </p:spPr>
        <p:txBody>
          <a:bodyPr>
            <a:normAutofit/>
          </a:bodyPr>
          <a:lstStyle>
            <a:lvl1pPr>
              <a:defRPr sz="3200" b="1">
                <a:latin typeface="+mn-lt"/>
                <a:ea typeface="微软雅黑" panose="020B0503020204020204" pitchFamily="34" charset="-122"/>
              </a:defRPr>
            </a:lvl1pPr>
            <a:lvl2pPr>
              <a:defRPr sz="2800" b="1">
                <a:latin typeface="+mn-lt"/>
                <a:ea typeface="微软雅黑" panose="020B0503020204020204" pitchFamily="34" charset="-122"/>
              </a:defRPr>
            </a:lvl2pPr>
          </a:lstStyle>
          <a:p>
            <a:pPr lvl="0"/>
            <a:r>
              <a:rPr lang="zh-CN" altLang="en-US" dirty="0"/>
              <a:t>单击此处编辑母版文本样式</a:t>
            </a:r>
            <a:endParaRPr lang="zh-CN" altLang="en-US" dirty="0"/>
          </a:p>
          <a:p>
            <a:pPr lvl="1"/>
            <a:r>
              <a:rPr lang="zh-CN" altLang="en-US" dirty="0"/>
              <a:t>二级</a:t>
            </a:r>
            <a:endParaRPr lang="zh-CN" altLang="en-US" dirty="0"/>
          </a:p>
        </p:txBody>
      </p:sp>
      <p:sp>
        <p:nvSpPr>
          <p:cNvPr id="6" name="Footer Placeholder 5"/>
          <p:cNvSpPr>
            <a:spLocks noGrp="1"/>
          </p:cNvSpPr>
          <p:nvPr>
            <p:ph type="ftr" sz="quarter" idx="11"/>
          </p:nvPr>
        </p:nvSpPr>
        <p:spPr>
          <a:xfrm>
            <a:off x="179256" y="6633029"/>
            <a:ext cx="3240000" cy="226329"/>
          </a:xfrm>
          <a:prstGeom prst="rect">
            <a:avLst/>
          </a:prstGeom>
        </p:spPr>
        <p:txBody>
          <a:bodyPr/>
          <a:lstStyle>
            <a:lvl1pPr algn="l">
              <a:defRPr/>
            </a:lvl1pPr>
          </a:lstStyle>
          <a:p>
            <a:r>
              <a:rPr lang="en-US" altLang="zh-TW"/>
              <a:t>@2023 Stan Z. Li, Westlake University</a:t>
            </a:r>
            <a:endParaRPr lang="zh-TW" altLang="en-US" dirty="0"/>
          </a:p>
        </p:txBody>
      </p:sp>
      <p:sp>
        <p:nvSpPr>
          <p:cNvPr id="7" name="Slide Number Placeholder 6"/>
          <p:cNvSpPr>
            <a:spLocks noGrp="1"/>
          </p:cNvSpPr>
          <p:nvPr>
            <p:ph type="sldNum" sz="quarter" idx="12"/>
          </p:nvPr>
        </p:nvSpPr>
        <p:spPr>
          <a:xfrm>
            <a:off x="11379195" y="6618515"/>
            <a:ext cx="576217" cy="226329"/>
          </a:xfrm>
          <a:prstGeom prst="rect">
            <a:avLst/>
          </a:prstGeom>
        </p:spPr>
        <p:txBody>
          <a:bodyPr/>
          <a:lstStyle/>
          <a:p>
            <a:fld id="{D7E73BF0-1322-481A-85B0-7D5783909D9E}" type="slidenum">
              <a:rPr lang="zh-TW" altLang="en-US" smtClean="0"/>
            </a:fld>
            <a:endParaRPr lang="zh-TW" altLang="en-US"/>
          </a:p>
        </p:txBody>
      </p:sp>
      <p:sp>
        <p:nvSpPr>
          <p:cNvPr id="8" name="Title 1"/>
          <p:cNvSpPr>
            <a:spLocks noGrp="1"/>
          </p:cNvSpPr>
          <p:nvPr>
            <p:ph type="title"/>
          </p:nvPr>
        </p:nvSpPr>
        <p:spPr>
          <a:xfrm>
            <a:off x="0" y="239486"/>
            <a:ext cx="12192000" cy="986970"/>
          </a:xfrm>
          <a:prstGeom prst="rect">
            <a:avLst/>
          </a:prstGeom>
        </p:spPr>
        <p:txBody>
          <a:bodyPr>
            <a:normAutofit/>
          </a:bodyPr>
          <a:lstStyle>
            <a:lvl1pPr marL="179705" algn="ctr">
              <a:defRPr sz="4400" b="1">
                <a:solidFill>
                  <a:schemeClr val="tx1">
                    <a:lumMod val="75000"/>
                    <a:lumOff val="25000"/>
                  </a:schemeClr>
                </a:solidFill>
                <a:latin typeface="+mn-lt"/>
                <a:ea typeface="微软雅黑" panose="020B0503020204020204" pitchFamily="34" charset="-122"/>
                <a:cs typeface="Arial" panose="020B0604020202020204" pitchFamily="34" charset="0"/>
              </a:defRPr>
            </a:lvl1pPr>
          </a:lstStyle>
          <a:p>
            <a:r>
              <a:rPr lang="zh-CN" altLang="en-US" dirty="0"/>
              <a:t>单击此处编辑母版标题样式</a:t>
            </a:r>
            <a:endParaRPr lang="en-US" dirty="0"/>
          </a:p>
        </p:txBody>
      </p:sp>
      <p:sp>
        <p:nvSpPr>
          <p:cNvPr id="10" name="Content Placeholder 3"/>
          <p:cNvSpPr>
            <a:spLocks noGrp="1"/>
          </p:cNvSpPr>
          <p:nvPr>
            <p:ph sz="half" idx="2"/>
          </p:nvPr>
        </p:nvSpPr>
        <p:spPr>
          <a:xfrm>
            <a:off x="6172200" y="1436914"/>
            <a:ext cx="5402580" cy="4740049"/>
          </a:xfrm>
          <a:prstGeom prst="rect">
            <a:avLst/>
          </a:prstGeom>
        </p:spPr>
        <p:txBody>
          <a:bodyPr>
            <a:normAutofit/>
          </a:bodyPr>
          <a:lstStyle>
            <a:lvl1pPr>
              <a:defRPr sz="3200" b="1">
                <a:latin typeface="+mn-lt"/>
                <a:ea typeface="微软雅黑" panose="020B0503020204020204" pitchFamily="34" charset="-122"/>
              </a:defRPr>
            </a:lvl1pPr>
            <a:lvl2pPr>
              <a:defRPr sz="2800" b="1">
                <a:latin typeface="+mn-lt"/>
                <a:ea typeface="微软雅黑" panose="020B0503020204020204" pitchFamily="34" charset="-122"/>
              </a:defRPr>
            </a:lvl2pPr>
            <a:lvl3pPr>
              <a:defRPr>
                <a:latin typeface="+mn-lt"/>
              </a:defRPr>
            </a:lvl3pPr>
            <a:lvl4pPr>
              <a:defRPr>
                <a:latin typeface="+mn-lt"/>
              </a:defRPr>
            </a:lvl4pPr>
            <a:lvl5pPr>
              <a:defRPr>
                <a:latin typeface="+mn-lt"/>
              </a:defRPr>
            </a:lvl5pPr>
          </a:lstStyle>
          <a:p>
            <a:pPr lvl="0"/>
            <a:r>
              <a:rPr lang="zh-CN" altLang="en-US" dirty="0"/>
              <a:t>单击此处编辑母版文本样式</a:t>
            </a:r>
            <a:endParaRPr lang="zh-CN" altLang="en-US" dirty="0"/>
          </a:p>
          <a:p>
            <a:pPr lvl="1"/>
            <a:r>
              <a:rPr lang="zh-CN" altLang="en-US" dirty="0"/>
              <a:t>二级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8" name="Footer Placeholder 7"/>
          <p:cNvSpPr>
            <a:spLocks noGrp="1"/>
          </p:cNvSpPr>
          <p:nvPr>
            <p:ph type="ftr" sz="quarter" idx="11"/>
          </p:nvPr>
        </p:nvSpPr>
        <p:spPr>
          <a:xfrm>
            <a:off x="293932" y="6625771"/>
            <a:ext cx="3240000" cy="226330"/>
          </a:xfrm>
          <a:prstGeom prst="rect">
            <a:avLst/>
          </a:prstGeom>
        </p:spPr>
        <p:txBody>
          <a:bodyPr/>
          <a:lstStyle>
            <a:lvl1pPr algn="l">
              <a:defRPr/>
            </a:lvl1pPr>
          </a:lstStyle>
          <a:p>
            <a:r>
              <a:rPr lang="en-US" altLang="zh-TW"/>
              <a:t>@2023 Stan Z. Li, Westlake University</a:t>
            </a:r>
            <a:endParaRPr lang="zh-TW" altLang="en-US" dirty="0"/>
          </a:p>
        </p:txBody>
      </p:sp>
      <p:sp>
        <p:nvSpPr>
          <p:cNvPr id="9" name="Slide Number Placeholder 8"/>
          <p:cNvSpPr>
            <a:spLocks noGrp="1"/>
          </p:cNvSpPr>
          <p:nvPr>
            <p:ph type="sldNum" sz="quarter" idx="12"/>
          </p:nvPr>
        </p:nvSpPr>
        <p:spPr>
          <a:xfrm>
            <a:off x="11408229" y="6625771"/>
            <a:ext cx="497114" cy="226330"/>
          </a:xfrm>
          <a:prstGeom prst="rect">
            <a:avLst/>
          </a:prstGeom>
        </p:spPr>
        <p:txBody>
          <a:bodyPr/>
          <a:lstStyle/>
          <a:p>
            <a:fld id="{D7E73BF0-1322-481A-85B0-7D5783909D9E}" type="slidenum">
              <a:rPr lang="zh-TW" altLang="en-US" smtClean="0"/>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zh-TW" alt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a:lvl1pPr>
          </a:lstStyle>
          <a:p>
            <a:r>
              <a:rPr lang="en-US" altLang="zh-TW"/>
              <a:t>@2023 Stan Z. Li, Westlake University</a:t>
            </a:r>
            <a:endParaRPr lang="zh-TW" alt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7E73BF0-1322-481A-85B0-7D5783909D9E}" type="slidenum">
              <a:rPr lang="zh-TW" altLang="en-US" smtClean="0"/>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zh-TW" alt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a:lvl1pPr>
          </a:lstStyle>
          <a:p>
            <a:r>
              <a:rPr lang="en-US" altLang="zh-TW"/>
              <a:t>@2023 Stan Z. Li, Westlake University</a:t>
            </a:r>
            <a:endParaRPr lang="zh-TW" alt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7E73BF0-1322-481A-85B0-7D5783909D9E}"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ltLang="zh-TW"/>
              <a:t>@2023 Stan Z. Li, Westlake University</a:t>
            </a:r>
            <a:endParaRPr lang="zh-TW"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7E73BF0-1322-481A-85B0-7D5783909D9E}"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ltLang="zh-TW"/>
              <a:t>@2023 Stan Z. Li, Westlake University</a:t>
            </a:r>
            <a:endParaRPr lang="zh-TW"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7E73BF0-1322-481A-85B0-7D5783909D9E}" type="slidenum">
              <a:rPr lang="zh-TW" altLang="en-US" smtClean="0"/>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Slide Number Placeholder 5"/>
          <p:cNvSpPr>
            <a:spLocks noGrp="1"/>
          </p:cNvSpPr>
          <p:nvPr>
            <p:ph type="sldNum" sz="quarter" idx="4"/>
          </p:nvPr>
        </p:nvSpPr>
        <p:spPr>
          <a:xfrm>
            <a:off x="11238048" y="6618514"/>
            <a:ext cx="754380" cy="233586"/>
          </a:xfrm>
          <a:prstGeom prst="rect">
            <a:avLst/>
          </a:prstGeom>
        </p:spPr>
        <p:txBody>
          <a:bodyPr/>
          <a:lstStyle>
            <a:lvl1pPr>
              <a:defRPr sz="1400" b="1"/>
            </a:lvl1pPr>
          </a:lstStyle>
          <a:p>
            <a:fld id="{D7E73BF0-1322-481A-85B0-7D5783909D9E}" type="slidenum">
              <a:rPr lang="zh-TW" altLang="en-US" smtClean="0"/>
            </a:fld>
            <a:endParaRPr lang="zh-TW"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31.jpe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jpeg"/><Relationship Id="rId12" Type="http://schemas.openxmlformats.org/officeDocument/2006/relationships/notesSlide" Target="../notesSlides/notesSlide15.xml"/><Relationship Id="rId11" Type="http://schemas.openxmlformats.org/officeDocument/2006/relationships/slideLayout" Target="../slideLayouts/slideLayout2.xml"/><Relationship Id="rId10" Type="http://schemas.openxmlformats.org/officeDocument/2006/relationships/image" Target="../media/image47.pn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54.jpeg"/></Relationships>
</file>

<file path=ppt/slides/_rels/slide26.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55.GIF"/><Relationship Id="rId19" Type="http://schemas.openxmlformats.org/officeDocument/2006/relationships/notesSlide" Target="../notesSlides/notesSlide23.xml"/><Relationship Id="rId18" Type="http://schemas.openxmlformats.org/officeDocument/2006/relationships/slideLayout" Target="../slideLayouts/slideLayout2.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image" Target="../media/image56.png"/><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image" Target="../media/image58.png"/><Relationship Id="rId3" Type="http://schemas.openxmlformats.org/officeDocument/2006/relationships/tags" Target="../tags/tag32.xml"/><Relationship Id="rId2" Type="http://schemas.openxmlformats.org/officeDocument/2006/relationships/image" Target="../media/image57.GIF"/><Relationship Id="rId1" Type="http://schemas.openxmlformats.org/officeDocument/2006/relationships/tags" Target="../tags/tag31.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62.png"/><Relationship Id="rId5" Type="http://schemas.openxmlformats.org/officeDocument/2006/relationships/tags" Target="../tags/tag37.xml"/><Relationship Id="rId4" Type="http://schemas.openxmlformats.org/officeDocument/2006/relationships/image" Target="../media/image60.png"/><Relationship Id="rId3" Type="http://schemas.openxmlformats.org/officeDocument/2006/relationships/tags" Target="../tags/tag36.xml"/><Relationship Id="rId2" Type="http://schemas.openxmlformats.org/officeDocument/2006/relationships/image" Target="../media/image61.png"/><Relationship Id="rId10" Type="http://schemas.openxmlformats.org/officeDocument/2006/relationships/notesSlide" Target="../notesSlides/notesSlide36.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tags" Target="../tags/tag3.xml"/><Relationship Id="rId4" Type="http://schemas.openxmlformats.org/officeDocument/2006/relationships/image" Target="../media/image5.png"/><Relationship Id="rId3" Type="http://schemas.openxmlformats.org/officeDocument/2006/relationships/tags" Target="../tags/tag2.xml"/><Relationship Id="rId2" Type="http://schemas.openxmlformats.org/officeDocument/2006/relationships/image" Target="../media/image11.png"/><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59.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84.wmf"/><Relationship Id="rId5" Type="http://schemas.openxmlformats.org/officeDocument/2006/relationships/oleObject" Target="../embeddings/oleObject2.bin"/><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wmf"/><Relationship Id="rId1"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tags" Target="../tags/tag4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7.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6" Type="http://schemas.openxmlformats.org/officeDocument/2006/relationships/notesSlide" Target="../notesSlides/notesSlide6.xml"/><Relationship Id="rId15" Type="http://schemas.openxmlformats.org/officeDocument/2006/relationships/slideLayout" Target="../slideLayouts/slideLayout2.xml"/><Relationship Id="rId14" Type="http://schemas.openxmlformats.org/officeDocument/2006/relationships/tags" Target="../tags/tag5.xml"/><Relationship Id="rId13" Type="http://schemas.openxmlformats.org/officeDocument/2006/relationships/tags" Target="../tags/tag4.xml"/><Relationship Id="rId12" Type="http://schemas.openxmlformats.org/officeDocument/2006/relationships/image" Target="../media/image23.png"/><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image" Target="../media/image12.GIF"/></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tags" Target="../tags/tag44.xml"/><Relationship Id="rId1" Type="http://schemas.openxmlformats.org/officeDocument/2006/relationships/image" Target="../media/image89.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tags" Target="../tags/tag45.xml"/><Relationship Id="rId1" Type="http://schemas.openxmlformats.org/officeDocument/2006/relationships/image" Target="../media/image88.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tags" Target="../tags/tag46.xml"/><Relationship Id="rId1" Type="http://schemas.openxmlformats.org/officeDocument/2006/relationships/image" Target="../media/image9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image" Target="../media/image27.GIF"/><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a:spLocks noGrp="1"/>
          </p:cNvSpPr>
          <p:nvPr>
            <p:ph type="ctrTitle"/>
          </p:nvPr>
        </p:nvSpPr>
        <p:spPr>
          <a:xfrm>
            <a:off x="1527559" y="1577279"/>
            <a:ext cx="9144000" cy="1100050"/>
          </a:xfrm>
        </p:spPr>
        <p:txBody>
          <a:bodyPr anchor="ctr" anchorCtr="1">
            <a:normAutofit/>
          </a:bodyPr>
          <a:lstStyle/>
          <a:p>
            <a:r>
              <a:rPr lang="en-US" altLang="zh-TW" sz="5400" dirty="0"/>
              <a:t>D</a:t>
            </a:r>
            <a:r>
              <a:rPr lang="en-US" altLang="zh-TW" sz="5400" dirty="0"/>
              <a:t>eep Learning</a:t>
            </a:r>
            <a:endParaRPr lang="zh-TW" altLang="en-US" sz="5400" dirty="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7559" y="6044148"/>
            <a:ext cx="1524000" cy="457200"/>
          </a:xfrm>
          <a:prstGeom prst="rect">
            <a:avLst/>
          </a:prstGeom>
        </p:spPr>
      </p:pic>
      <p:sp>
        <p:nvSpPr>
          <p:cNvPr id="14" name="副標題 2"/>
          <p:cNvSpPr txBox="1"/>
          <p:nvPr/>
        </p:nvSpPr>
        <p:spPr>
          <a:xfrm>
            <a:off x="1527559" y="3351252"/>
            <a:ext cx="9144000" cy="1878687"/>
          </a:xfrm>
          <a:prstGeom prst="rect">
            <a:avLst/>
          </a:prstGeom>
        </p:spPr>
        <p:txBody>
          <a:bodyPr vert="horz" lIns="91440" tIns="45720" rIns="91440" bIns="45720" rtlCol="0" anchor="ctr" anchorCtr="1">
            <a:normAutofit fontScale="7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220000"/>
              </a:lnSpc>
            </a:pPr>
            <a:r>
              <a:rPr lang="en-US" altLang="zh-TW" sz="3600" dirty="0"/>
              <a:t>Lecture 7: C</a:t>
            </a:r>
            <a:r>
              <a:rPr lang="en-US" altLang="zh-CN" sz="3600" dirty="0"/>
              <a:t>onvolutional</a:t>
            </a:r>
            <a:r>
              <a:rPr lang="en-US" altLang="zh-TW" sz="3600" dirty="0"/>
              <a:t> Neural Networks</a:t>
            </a:r>
            <a:endParaRPr lang="en-US" altLang="zh-TW" sz="3600" dirty="0"/>
          </a:p>
          <a:p>
            <a:pPr>
              <a:lnSpc>
                <a:spcPct val="220000"/>
              </a:lnSpc>
            </a:pPr>
            <a:r>
              <a:rPr lang="en-US" altLang="zh-TW" sz="2800" dirty="0"/>
              <a:t>Stan Z. Li</a:t>
            </a:r>
            <a:endParaRPr lang="zh-TW" alt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a:spLocks noGrp="1"/>
          </p:cNvSpPr>
          <p:nvPr>
            <p:ph type="title"/>
          </p:nvPr>
        </p:nvSpPr>
        <p:spPr>
          <a:xfrm>
            <a:off x="0" y="239486"/>
            <a:ext cx="12192000" cy="986970"/>
          </a:xfrm>
        </p:spPr>
        <p:txBody>
          <a:bodyPr>
            <a:normAutofit/>
          </a:bodyPr>
          <a:lstStyle/>
          <a:p>
            <a:r>
              <a:rPr lang="en-US" altLang="zh-TW" dirty="0"/>
              <a:t>Outline</a:t>
            </a:r>
            <a:endParaRPr lang="zh-TW" altLang="en-US" dirty="0"/>
          </a:p>
        </p:txBody>
      </p:sp>
      <p:sp>
        <p:nvSpPr>
          <p:cNvPr id="11" name="内容占位符 3"/>
          <p:cNvSpPr>
            <a:spLocks noGrp="1"/>
          </p:cNvSpPr>
          <p:nvPr>
            <p:ph idx="1"/>
          </p:nvPr>
        </p:nvSpPr>
        <p:spPr>
          <a:xfrm>
            <a:off x="1367692" y="1625600"/>
            <a:ext cx="9339385" cy="4931507"/>
          </a:xfrm>
        </p:spPr>
        <p:txBody>
          <a:bodyPr>
            <a:normAutofit/>
          </a:bodyPr>
          <a:lstStyle/>
          <a:p>
            <a:pPr marL="514350" indent="-514350">
              <a:buFont typeface="+mj-lt"/>
              <a:buAutoNum type="arabicPeriod"/>
            </a:pPr>
            <a:r>
              <a:rPr lang="en-US" altLang="zh-CN" dirty="0">
                <a:solidFill>
                  <a:schemeClr val="bg1">
                    <a:lumMod val="75000"/>
                  </a:schemeClr>
                </a:solidFill>
                <a:effectLst/>
                <a:cs typeface="+mn-lt"/>
                <a:sym typeface="+mn-ea"/>
              </a:rPr>
              <a:t>Multilayer Perceptron</a:t>
            </a:r>
            <a:endParaRPr lang="en-US" altLang="zh-CN" dirty="0">
              <a:solidFill>
                <a:schemeClr val="bg1">
                  <a:lumMod val="75000"/>
                </a:schemeClr>
              </a:solidFill>
            </a:endParaRPr>
          </a:p>
          <a:p>
            <a:pPr marL="514350" indent="-514350">
              <a:buFont typeface="+mj-lt"/>
              <a:buAutoNum type="arabicPeriod"/>
            </a:pPr>
            <a:r>
              <a:rPr lang="en-US" altLang="zh-CN" dirty="0">
                <a:solidFill>
                  <a:schemeClr val="tx1"/>
                </a:solidFill>
              </a:rPr>
              <a:t>NN Training and Optimization </a:t>
            </a:r>
            <a:endParaRPr lang="en-US" altLang="zh-CN" dirty="0">
              <a:solidFill>
                <a:schemeClr val="tx1"/>
              </a:solidFill>
            </a:endParaRPr>
          </a:p>
          <a:p>
            <a:pPr marL="514350" indent="-514350">
              <a:buFont typeface="+mj-lt"/>
              <a:buAutoNum type="arabicPeriod"/>
            </a:pPr>
            <a:r>
              <a:rPr lang="en-US" altLang="zh-CN" dirty="0">
                <a:solidFill>
                  <a:schemeClr val="bg1">
                    <a:lumMod val="75000"/>
                  </a:schemeClr>
                </a:solidFill>
              </a:rPr>
              <a:t>Convolution Neural Networks</a:t>
            </a:r>
            <a:endParaRPr lang="en-US" altLang="zh-CN" dirty="0">
              <a:solidFill>
                <a:schemeClr val="bg1">
                  <a:lumMod val="75000"/>
                </a:schemeClr>
              </a:solidFill>
            </a:endParaRPr>
          </a:p>
          <a:p>
            <a:pPr marL="514350" indent="-514350">
              <a:buFont typeface="+mj-lt"/>
              <a:buAutoNum type="arabicPeriod"/>
            </a:pPr>
            <a:r>
              <a:rPr lang="en-US" altLang="zh-CN" dirty="0">
                <a:solidFill>
                  <a:schemeClr val="bg1">
                    <a:lumMod val="75000"/>
                  </a:schemeClr>
                </a:solidFill>
                <a:sym typeface="+mn-ea"/>
              </a:rPr>
              <a:t>Classic CNN Model Architectures</a:t>
            </a:r>
            <a:endParaRPr lang="en-US" altLang="zh-CN" dirty="0">
              <a:solidFill>
                <a:schemeClr val="bg1">
                  <a:lumMod val="75000"/>
                </a:schemeClr>
              </a:solidFill>
              <a:sym typeface="+mn-ea"/>
            </a:endParaRPr>
          </a:p>
        </p:txBody>
      </p:sp>
      <p:sp>
        <p:nvSpPr>
          <p:cNvPr id="12" name="页脚占位符 11"/>
          <p:cNvSpPr>
            <a:spLocks noGrp="1"/>
          </p:cNvSpPr>
          <p:nvPr>
            <p:ph type="ftr" sz="quarter" idx="11"/>
            <p:custDataLst>
              <p:tags r:id="rId1"/>
            </p:custDataLst>
          </p:nvPr>
        </p:nvSpPr>
        <p:spPr/>
        <p:txBody>
          <a:bodyPr/>
          <a:p>
            <a:r>
              <a:rPr lang="en-US" altLang="zh-TW"/>
              <a:t>@2023 Stan Z. Li, Westlake University</a:t>
            </a:r>
            <a:endParaRPr lang="zh-TW"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Loss Function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55320" y="1436914"/>
                <a:ext cx="10919460" cy="5181600"/>
              </a:xfrm>
            </p:spPr>
            <p:txBody>
              <a:bodyPr>
                <a:noAutofit/>
              </a:bodyPr>
              <a:lstStyle/>
              <a:p>
                <a:pPr>
                  <a:lnSpc>
                    <a:spcPct val="120000"/>
                  </a:lnSpc>
                </a:pPr>
                <a:r>
                  <a:rPr lang="en-US" altLang="zh-CN" sz="2800" dirty="0"/>
                  <a:t>Loss function</a:t>
                </a:r>
                <a:r>
                  <a:rPr lang="en-US" altLang="zh-CN" sz="2800" i="1" dirty="0"/>
                  <a:t> L</a:t>
                </a:r>
                <a:r>
                  <a:rPr lang="en-US" altLang="zh-CN" sz="2800" dirty="0"/>
                  <a:t>(w | </a:t>
                </a:r>
                <a:r>
                  <a:rPr lang="en-US" altLang="zh-CN" sz="2800" i="1" dirty="0"/>
                  <a:t>f</a:t>
                </a:r>
                <a:r>
                  <a:rPr lang="en-US" altLang="zh-CN" sz="2800" dirty="0"/>
                  <a:t> , </a:t>
                </a:r>
                <a14:m>
                  <m:oMath xmlns:m="http://schemas.openxmlformats.org/officeDocument/2006/math">
                    <m:sSubSup>
                      <m:sSubSupPr>
                        <m:ctrlPr>
                          <a:rPr lang="en-US" altLang="zh-CN" sz="2800" i="1" dirty="0">
                            <a:latin typeface="Cambria Math" panose="02040503050406030204" pitchFamily="18" charset="0"/>
                          </a:rPr>
                        </m:ctrlPr>
                      </m:sSubSupPr>
                      <m:e>
                        <m:r>
                          <m:rPr>
                            <m:nor/>
                          </m:rPr>
                          <a:rPr lang="en-US" altLang="zh-CN" sz="2800" dirty="0">
                            <a:latin typeface="Cambria Math" panose="02040503050406030204" pitchFamily="18" charset="0"/>
                          </a:rPr>
                          <m:t>{(</m:t>
                        </m:r>
                        <m:sSub>
                          <m:sSubPr>
                            <m:ctrlPr>
                              <a:rPr lang="en-US" altLang="zh-CN" sz="2800" i="1" dirty="0">
                                <a:latin typeface="Cambria Math" panose="02040503050406030204" pitchFamily="18" charset="0"/>
                              </a:rPr>
                            </m:ctrlPr>
                          </m:sSubPr>
                          <m:e>
                            <m:r>
                              <m:rPr>
                                <m:nor/>
                              </m:rPr>
                              <a:rPr lang="en-US" altLang="zh-CN" sz="2800" dirty="0">
                                <a:latin typeface="Cambria Math" panose="02040503050406030204" pitchFamily="18" charset="0"/>
                              </a:rPr>
                              <m:t>x</m:t>
                            </m:r>
                          </m:e>
                          <m:sub>
                            <m:r>
                              <a:rPr lang="en-US" altLang="zh-CN" sz="2800" i="1" dirty="0">
                                <a:latin typeface="Cambria Math" panose="02040503050406030204" pitchFamily="18" charset="0"/>
                              </a:rPr>
                              <m:t>𝒊</m:t>
                            </m:r>
                          </m:sub>
                        </m:sSub>
                        <m:r>
                          <m:rPr>
                            <m:nor/>
                          </m:rPr>
                          <a:rPr lang="en-US" altLang="zh-CN" sz="2800" dirty="0">
                            <a:latin typeface="Cambria Math" panose="02040503050406030204" pitchFamily="18" charset="0"/>
                          </a:rPr>
                          <m:t>,</m:t>
                        </m:r>
                        <m:sSub>
                          <m:sSubPr>
                            <m:ctrlPr>
                              <a:rPr lang="en-US" altLang="zh-CN" sz="2800" i="1" dirty="0">
                                <a:latin typeface="Cambria Math" panose="02040503050406030204" pitchFamily="18" charset="0"/>
                              </a:rPr>
                            </m:ctrlPr>
                          </m:sSubPr>
                          <m:e>
                            <m:r>
                              <m:rPr>
                                <m:nor/>
                              </m:rPr>
                              <a:rPr lang="en-US" altLang="zh-CN" sz="2800" dirty="0">
                                <a:latin typeface="Cambria Math" panose="02040503050406030204" pitchFamily="18" charset="0"/>
                              </a:rPr>
                              <m:t>y</m:t>
                            </m:r>
                          </m:e>
                          <m:sub>
                            <m:r>
                              <a:rPr lang="en-US" altLang="zh-CN" sz="2800" i="1" dirty="0">
                                <a:latin typeface="Cambria Math" panose="02040503050406030204" pitchFamily="18" charset="0"/>
                              </a:rPr>
                              <m:t>𝒊</m:t>
                            </m:r>
                          </m:sub>
                        </m:sSub>
                        <m:r>
                          <m:rPr>
                            <m:nor/>
                          </m:rPr>
                          <a:rPr lang="en-US" altLang="zh-CN" sz="2800" dirty="0">
                            <a:latin typeface="Cambria Math" panose="02040503050406030204" pitchFamily="18" charset="0"/>
                          </a:rPr>
                          <m:t>)}</m:t>
                        </m:r>
                      </m:e>
                      <m:sub>
                        <m:r>
                          <a:rPr lang="en-US" altLang="zh-CN" sz="2800" i="1" dirty="0">
                            <a:latin typeface="Cambria Math" panose="02040503050406030204" pitchFamily="18" charset="0"/>
                          </a:rPr>
                          <m:t>𝒊</m:t>
                        </m:r>
                        <m:r>
                          <a:rPr lang="en-US" altLang="zh-CN" sz="2800" i="1" dirty="0">
                            <a:latin typeface="Cambria Math" panose="02040503050406030204" pitchFamily="18" charset="0"/>
                          </a:rPr>
                          <m:t>=</m:t>
                        </m:r>
                        <m:r>
                          <a:rPr lang="en-US" altLang="zh-CN" sz="2800" i="1" dirty="0">
                            <a:latin typeface="Cambria Math" panose="02040503050406030204" pitchFamily="18" charset="0"/>
                          </a:rPr>
                          <m:t>𝟏</m:t>
                        </m:r>
                      </m:sub>
                      <m:sup>
                        <m:r>
                          <a:rPr lang="en-US" altLang="zh-CN" sz="2800" i="1" dirty="0">
                            <a:latin typeface="Cambria Math" panose="02040503050406030204" pitchFamily="18" charset="0"/>
                          </a:rPr>
                          <m:t>𝑵</m:t>
                        </m:r>
                      </m:sup>
                    </m:sSubSup>
                  </m:oMath>
                </a14:m>
                <a:r>
                  <a:rPr lang="en-US" altLang="zh-CN" sz="2800" dirty="0"/>
                  <a:t>) as cost of w in fitting y=</a:t>
                </a:r>
                <a:r>
                  <a:rPr lang="en-US" altLang="zh-CN" sz="2800" i="1" dirty="0"/>
                  <a:t>f</a:t>
                </a:r>
                <a:r>
                  <a:rPr lang="en-US" altLang="zh-CN" sz="2800" dirty="0"/>
                  <a:t> (x | w)</a:t>
                </a:r>
                <a:endParaRPr lang="en-US" altLang="zh-CN" sz="2800" dirty="0"/>
              </a:p>
              <a:p>
                <a:pPr lvl="1">
                  <a:lnSpc>
                    <a:spcPct val="120000"/>
                  </a:lnSpc>
                </a:pPr>
                <a:r>
                  <a:rPr lang="en-US" altLang="zh-CN" dirty="0"/>
                  <a:t>For each training </a:t>
                </a:r>
                <a:r>
                  <a:rPr lang="en-US" altLang="zh-CN" dirty="0">
                    <a:solidFill>
                      <a:srgbClr val="C00000"/>
                    </a:solidFill>
                  </a:rPr>
                  <a:t>sample </a:t>
                </a:r>
                <a14:m>
                  <m:oMath xmlns:m="http://schemas.openxmlformats.org/officeDocument/2006/math">
                    <m:sSub>
                      <m:sSubPr>
                        <m:ctrlPr>
                          <a:rPr lang="en-US" altLang="zh-CN" i="1" dirty="0">
                            <a:solidFill>
                              <a:srgbClr val="C00000"/>
                            </a:solidFill>
                            <a:latin typeface="Cambria Math" panose="02040503050406030204" pitchFamily="18" charset="0"/>
                          </a:rPr>
                        </m:ctrlPr>
                      </m:sSubPr>
                      <m:e>
                        <m:r>
                          <m:rPr>
                            <m:nor/>
                          </m:rPr>
                          <a:rPr lang="en-US" altLang="zh-CN" dirty="0">
                            <a:solidFill>
                              <a:srgbClr val="C00000"/>
                            </a:solidFill>
                            <a:latin typeface="Cambria Math" panose="02040503050406030204" pitchFamily="18" charset="0"/>
                          </a:rPr>
                          <m:t>x</m:t>
                        </m:r>
                      </m:e>
                      <m:sub>
                        <m:r>
                          <a:rPr lang="en-US" altLang="zh-CN" i="1" dirty="0">
                            <a:solidFill>
                              <a:srgbClr val="C00000"/>
                            </a:solidFill>
                            <a:latin typeface="Cambria Math" panose="02040503050406030204" pitchFamily="18" charset="0"/>
                          </a:rPr>
                          <m:t>𝒊</m:t>
                        </m:r>
                      </m:sub>
                    </m:sSub>
                  </m:oMath>
                </a14:m>
                <a:r>
                  <a:rPr lang="en-US" altLang="zh-CN" dirty="0"/>
                  <a:t>, the </a:t>
                </a:r>
                <a:r>
                  <a:rPr lang="en-US" altLang="zh-CN" dirty="0">
                    <a:solidFill>
                      <a:srgbClr val="C00000"/>
                    </a:solidFill>
                  </a:rPr>
                  <a:t>prediction </a:t>
                </a:r>
                <a14:m>
                  <m:oMath xmlns:m="http://schemas.openxmlformats.org/officeDocument/2006/math">
                    <m:sSub>
                      <m:sSubPr>
                        <m:ctrlPr>
                          <a:rPr lang="en-US" altLang="zh-CN" i="1" dirty="0">
                            <a:solidFill>
                              <a:srgbClr val="C00000"/>
                            </a:solidFill>
                            <a:latin typeface="Cambria Math" panose="02040503050406030204" pitchFamily="18" charset="0"/>
                          </a:rPr>
                        </m:ctrlPr>
                      </m:sSubPr>
                      <m:e>
                        <m:acc>
                          <m:accPr>
                            <m:ctrlPr>
                              <a:rPr lang="en-US" altLang="zh-CN" i="1">
                                <a:solidFill>
                                  <a:srgbClr val="C00000"/>
                                </a:solidFill>
                                <a:latin typeface="Cambria Math" panose="02040503050406030204" pitchFamily="18" charset="0"/>
                              </a:rPr>
                            </m:ctrlPr>
                          </m:accPr>
                          <m:e>
                            <m:r>
                              <a:rPr lang="en-US" altLang="zh-CN" b="1" i="1">
                                <a:solidFill>
                                  <a:srgbClr val="C00000"/>
                                </a:solidFill>
                                <a:latin typeface="Cambria Math" panose="02040503050406030204" pitchFamily="18" charset="0"/>
                              </a:rPr>
                              <m:t>𝒚</m:t>
                            </m:r>
                          </m:e>
                        </m:acc>
                      </m:e>
                      <m:sub>
                        <m:r>
                          <a:rPr lang="en-US" altLang="zh-CN" b="1" i="1" dirty="0">
                            <a:solidFill>
                              <a:srgbClr val="C00000"/>
                            </a:solidFill>
                            <a:latin typeface="Cambria Math" panose="02040503050406030204" pitchFamily="18" charset="0"/>
                          </a:rPr>
                          <m:t>𝒊</m:t>
                        </m:r>
                      </m:sub>
                    </m:sSub>
                  </m:oMath>
                </a14:m>
                <a:r>
                  <a:rPr lang="en-US" altLang="zh-CN" dirty="0">
                    <a:solidFill>
                      <a:srgbClr val="C00000"/>
                    </a:solidFill>
                  </a:rPr>
                  <a:t>=</a:t>
                </a:r>
                <a:r>
                  <a:rPr lang="en-US" altLang="zh-CN" i="1" dirty="0">
                    <a:solidFill>
                      <a:srgbClr val="C00000"/>
                    </a:solidFill>
                  </a:rPr>
                  <a:t> f </a:t>
                </a:r>
                <a:r>
                  <a:rPr lang="en-US" altLang="zh-CN" dirty="0">
                    <a:solidFill>
                      <a:srgbClr val="C00000"/>
                    </a:solidFill>
                  </a:rPr>
                  <a:t>(</a:t>
                </a:r>
                <a14:m>
                  <m:oMath xmlns:m="http://schemas.openxmlformats.org/officeDocument/2006/math">
                    <m:sSub>
                      <m:sSubPr>
                        <m:ctrlPr>
                          <a:rPr lang="en-US" altLang="zh-CN" i="1" dirty="0">
                            <a:solidFill>
                              <a:srgbClr val="C00000"/>
                            </a:solidFill>
                            <a:latin typeface="Cambria Math" panose="02040503050406030204" pitchFamily="18" charset="0"/>
                          </a:rPr>
                        </m:ctrlPr>
                      </m:sSubPr>
                      <m:e>
                        <m:r>
                          <m:rPr>
                            <m:nor/>
                          </m:rPr>
                          <a:rPr lang="en-US" altLang="zh-CN" dirty="0">
                            <a:solidFill>
                              <a:srgbClr val="C00000"/>
                            </a:solidFill>
                            <a:latin typeface="Cambria Math" panose="02040503050406030204" pitchFamily="18" charset="0"/>
                          </a:rPr>
                          <m:t>x</m:t>
                        </m:r>
                      </m:e>
                      <m:sub>
                        <m:r>
                          <a:rPr lang="en-US" altLang="zh-CN" i="1" dirty="0">
                            <a:solidFill>
                              <a:srgbClr val="C00000"/>
                            </a:solidFill>
                            <a:latin typeface="Cambria Math" panose="02040503050406030204" pitchFamily="18" charset="0"/>
                          </a:rPr>
                          <m:t>𝒊</m:t>
                        </m:r>
                      </m:sub>
                    </m:sSub>
                  </m:oMath>
                </a14:m>
                <a:r>
                  <a:rPr lang="en-US" altLang="zh-CN" dirty="0">
                    <a:solidFill>
                      <a:srgbClr val="C00000"/>
                    </a:solidFill>
                  </a:rPr>
                  <a:t> | w)</a:t>
                </a:r>
                <a:endParaRPr lang="en-US" altLang="zh-CN" dirty="0">
                  <a:solidFill>
                    <a:srgbClr val="C00000"/>
                  </a:solidFill>
                </a:endParaRPr>
              </a:p>
              <a:p>
                <a:pPr lvl="1">
                  <a:lnSpc>
                    <a:spcPct val="120000"/>
                  </a:lnSpc>
                </a:pPr>
                <a:r>
                  <a:rPr lang="en-US" altLang="zh-CN" dirty="0"/>
                  <a:t>We want </a:t>
                </a:r>
                <a14:m>
                  <m:oMath xmlns:m="http://schemas.openxmlformats.org/officeDocument/2006/math">
                    <m:sSub>
                      <m:sSubPr>
                        <m:ctrlPr>
                          <a:rPr lang="en-US" altLang="zh-CN" i="1" dirty="0">
                            <a:latin typeface="Cambria Math" panose="02040503050406030204" pitchFamily="18" charset="0"/>
                          </a:rPr>
                        </m:ctrlPr>
                      </m:sSubPr>
                      <m:e>
                        <m:acc>
                          <m:accPr>
                            <m:ctrlPr>
                              <a:rPr lang="en-US" altLang="zh-CN" b="0" i="1">
                                <a:latin typeface="Cambria Math" panose="02040503050406030204" pitchFamily="18" charset="0"/>
                              </a:rPr>
                            </m:ctrlPr>
                          </m:accPr>
                          <m:e>
                            <m:r>
                              <a:rPr lang="en-US" altLang="zh-CN" b="0" i="1">
                                <a:latin typeface="Cambria Math" panose="02040503050406030204" pitchFamily="18" charset="0"/>
                              </a:rPr>
                              <m:t>𝑦</m:t>
                            </m:r>
                          </m:e>
                        </m:acc>
                      </m:e>
                      <m:sub>
                        <m:r>
                          <a:rPr lang="en-US" altLang="zh-CN" i="1" dirty="0">
                            <a:latin typeface="Cambria Math" panose="02040503050406030204" pitchFamily="18" charset="0"/>
                          </a:rPr>
                          <m:t>𝒊</m:t>
                        </m:r>
                      </m:sub>
                    </m:sSub>
                  </m:oMath>
                </a14:m>
                <a:r>
                  <a:rPr lang="zh-CN" altLang="en-US" dirty="0"/>
                  <a:t> </a:t>
                </a:r>
                <a:r>
                  <a:rPr lang="en-US" altLang="zh-CN" dirty="0"/>
                  <a:t>to be as close as possible to the </a:t>
                </a:r>
                <a:r>
                  <a:rPr lang="en-US" altLang="zh-CN" dirty="0">
                    <a:solidFill>
                      <a:srgbClr val="C00000"/>
                    </a:solidFill>
                  </a:rPr>
                  <a:t>true label </a:t>
                </a:r>
                <a14:m>
                  <m:oMath xmlns:m="http://schemas.openxmlformats.org/officeDocument/2006/math">
                    <m:sSub>
                      <m:sSubPr>
                        <m:ctrlPr>
                          <a:rPr lang="en-US" altLang="zh-CN" i="1" dirty="0">
                            <a:solidFill>
                              <a:srgbClr val="C00000"/>
                            </a:solidFill>
                            <a:latin typeface="Cambria Math" panose="02040503050406030204" pitchFamily="18" charset="0"/>
                          </a:rPr>
                        </m:ctrlPr>
                      </m:sSubPr>
                      <m:e>
                        <m:r>
                          <m:rPr>
                            <m:nor/>
                          </m:rPr>
                          <a:rPr lang="en-US" altLang="zh-CN" i="1" dirty="0">
                            <a:solidFill>
                              <a:srgbClr val="C00000"/>
                            </a:solidFill>
                            <a:latin typeface="Cambria Math" panose="02040503050406030204" pitchFamily="18" charset="0"/>
                          </a:rPr>
                          <m:t>y</m:t>
                        </m:r>
                      </m:e>
                      <m:sub>
                        <m:r>
                          <a:rPr lang="en-US" altLang="zh-CN" i="1" dirty="0">
                            <a:solidFill>
                              <a:srgbClr val="C00000"/>
                            </a:solidFill>
                            <a:latin typeface="Cambria Math" panose="02040503050406030204" pitchFamily="18" charset="0"/>
                          </a:rPr>
                          <m:t>𝒊</m:t>
                        </m:r>
                      </m:sub>
                    </m:sSub>
                  </m:oMath>
                </a14:m>
                <a:endParaRPr lang="en-US" altLang="zh-CN" sz="2400" dirty="0"/>
              </a:p>
              <a:p>
                <a:pPr>
                  <a:lnSpc>
                    <a:spcPct val="120000"/>
                  </a:lnSpc>
                </a:pPr>
                <a:r>
                  <a:rPr lang="en-US" altLang="zh-CN" sz="2800" dirty="0"/>
                  <a:t>One choice is the average squared errors</a:t>
                </a:r>
                <a:endParaRPr lang="en-US" altLang="zh-CN" sz="2800" dirty="0"/>
              </a:p>
              <a:p>
                <a:pPr marL="0" indent="0">
                  <a:lnSpc>
                    <a:spcPct val="120000"/>
                  </a:lnSpc>
                  <a:buNone/>
                </a:pPr>
                <a:r>
                  <a:rPr lang="en-US" altLang="zh-CN" sz="2800" b="0" i="1" dirty="0"/>
                  <a:t>                          L</a:t>
                </a:r>
                <a:r>
                  <a:rPr lang="en-US" altLang="zh-CN" sz="2800" b="0" dirty="0"/>
                  <a:t>(w) = </a:t>
                </a:r>
                <a14:m>
                  <m:oMath xmlns:m="http://schemas.openxmlformats.org/officeDocument/2006/math">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1</m:t>
                        </m:r>
                      </m:num>
                      <m:den>
                        <m:r>
                          <a:rPr lang="en-US" altLang="zh-CN" sz="2800" b="0" i="1">
                            <a:latin typeface="Cambria Math" panose="02040503050406030204" pitchFamily="18" charset="0"/>
                          </a:rPr>
                          <m:t>𝑁</m:t>
                        </m:r>
                      </m:den>
                    </m:f>
                    <m:nary>
                      <m:naryPr>
                        <m:chr m:val="∑"/>
                        <m:limLoc m:val="subSup"/>
                        <m:ctrlPr>
                          <a:rPr lang="en-US" altLang="zh-CN" sz="2800" b="0" i="1">
                            <a:latin typeface="Cambria Math" panose="02040503050406030204" pitchFamily="18" charset="0"/>
                          </a:rPr>
                        </m:ctrlPr>
                      </m:naryPr>
                      <m:sub>
                        <m:r>
                          <m:rPr>
                            <m:brk m:alnAt="25"/>
                          </m:rPr>
                          <a:rPr lang="en-US" altLang="zh-CN" sz="2800" b="0" i="1">
                            <a:latin typeface="Cambria Math" panose="02040503050406030204" pitchFamily="18" charset="0"/>
                          </a:rPr>
                          <m:t>𝑖</m:t>
                        </m:r>
                        <m:r>
                          <a:rPr lang="en-US" altLang="zh-CN" sz="2800" b="0" i="1">
                            <a:latin typeface="Cambria Math" panose="02040503050406030204" pitchFamily="18" charset="0"/>
                          </a:rPr>
                          <m:t>=</m:t>
                        </m:r>
                        <m:r>
                          <a:rPr lang="en-US" altLang="zh-CN" sz="2800" b="0" i="1">
                            <a:latin typeface="Cambria Math" panose="02040503050406030204" pitchFamily="18" charset="0"/>
                          </a:rPr>
                          <m:t>1</m:t>
                        </m:r>
                      </m:sub>
                      <m:sup>
                        <m:r>
                          <a:rPr lang="en-US" altLang="zh-CN" sz="2800" b="0" i="1">
                            <a:latin typeface="Cambria Math" panose="02040503050406030204" pitchFamily="18" charset="0"/>
                          </a:rPr>
                          <m:t>𝑁</m:t>
                        </m:r>
                      </m:sup>
                      <m:e>
                        <m:sSup>
                          <m:sSupPr>
                            <m:ctrlPr>
                              <a:rPr lang="en-US" altLang="zh-CN" sz="2800" b="0" i="1" dirty="0">
                                <a:latin typeface="Cambria Math" panose="02040503050406030204" pitchFamily="18" charset="0"/>
                              </a:rPr>
                            </m:ctrlPr>
                          </m:sSupPr>
                          <m:e>
                            <m:r>
                              <a:rPr lang="en-US" altLang="zh-CN" sz="2800" b="0" i="1">
                                <a:latin typeface="Cambria Math" panose="02040503050406030204" pitchFamily="18" charset="0"/>
                              </a:rPr>
                              <m:t>(</m:t>
                            </m:r>
                            <m:sSub>
                              <m:sSubPr>
                                <m:ctrlPr>
                                  <a:rPr lang="en-US" altLang="zh-CN" sz="2800" b="0" i="1" dirty="0">
                                    <a:latin typeface="Cambria Math" panose="02040503050406030204" pitchFamily="18" charset="0"/>
                                  </a:rPr>
                                </m:ctrlPr>
                              </m:sSubPr>
                              <m:e>
                                <m:acc>
                                  <m:accPr>
                                    <m:ctrlPr>
                                      <a:rPr lang="en-US" altLang="zh-CN" sz="2800" b="0" i="1">
                                        <a:latin typeface="Cambria Math" panose="02040503050406030204" pitchFamily="18" charset="0"/>
                                      </a:rPr>
                                    </m:ctrlPr>
                                  </m:accPr>
                                  <m:e>
                                    <m:r>
                                      <a:rPr lang="en-US" altLang="zh-CN" sz="2800" b="0" i="1">
                                        <a:latin typeface="Cambria Math" panose="02040503050406030204" pitchFamily="18" charset="0"/>
                                      </a:rPr>
                                      <m:t>𝑦</m:t>
                                    </m:r>
                                  </m:e>
                                </m:acc>
                              </m:e>
                              <m:sub>
                                <m:r>
                                  <a:rPr lang="en-US" altLang="zh-CN" sz="2800" b="0" i="1" dirty="0">
                                    <a:latin typeface="Cambria Math" panose="02040503050406030204" pitchFamily="18" charset="0"/>
                                  </a:rPr>
                                  <m:t>𝑖</m:t>
                                </m:r>
                              </m:sub>
                            </m:sSub>
                            <m:r>
                              <a:rPr lang="en-US" altLang="zh-CN" sz="2800" b="0" i="1" dirty="0">
                                <a:latin typeface="Cambria Math" panose="02040503050406030204" pitchFamily="18" charset="0"/>
                              </a:rPr>
                              <m:t>(</m:t>
                            </m:r>
                            <m:r>
                              <a:rPr lang="en-US" altLang="zh-CN" sz="2800" b="0" i="1" dirty="0">
                                <a:latin typeface="Cambria Math" panose="02040503050406030204" pitchFamily="18" charset="0"/>
                              </a:rPr>
                              <m:t>𝑤</m:t>
                            </m:r>
                            <m:r>
                              <a:rPr lang="en-US" altLang="zh-CN" sz="2800" b="0" i="1" dirty="0">
                                <a:latin typeface="Cambria Math" panose="02040503050406030204" pitchFamily="18" charset="0"/>
                              </a:rPr>
                              <m:t>)−</m:t>
                            </m:r>
                            <m:sSub>
                              <m:sSubPr>
                                <m:ctrlPr>
                                  <a:rPr lang="en-US" altLang="zh-CN" sz="2800" b="0" i="1" dirty="0">
                                    <a:latin typeface="Cambria Math" panose="02040503050406030204" pitchFamily="18" charset="0"/>
                                  </a:rPr>
                                </m:ctrlPr>
                              </m:sSubPr>
                              <m:e>
                                <m:r>
                                  <a:rPr lang="en-US" altLang="zh-CN" sz="2800" b="0" i="1" dirty="0">
                                    <a:latin typeface="Cambria Math" panose="02040503050406030204" pitchFamily="18" charset="0"/>
                                  </a:rPr>
                                  <m:t>𝑦</m:t>
                                </m:r>
                              </m:e>
                              <m:sub>
                                <m:r>
                                  <a:rPr lang="en-US" altLang="zh-CN" sz="2800" b="0" i="1" dirty="0">
                                    <a:latin typeface="Cambria Math" panose="02040503050406030204" pitchFamily="18" charset="0"/>
                                  </a:rPr>
                                  <m:t>𝑖</m:t>
                                </m:r>
                              </m:sub>
                            </m:sSub>
                            <m:r>
                              <a:rPr lang="en-US" altLang="zh-CN" sz="2800" b="0" i="1" dirty="0">
                                <a:latin typeface="Cambria Math" panose="02040503050406030204" pitchFamily="18" charset="0"/>
                              </a:rPr>
                              <m:t>)</m:t>
                            </m:r>
                          </m:e>
                          <m:sup>
                            <m:r>
                              <a:rPr lang="en-US" altLang="zh-CN" sz="2800" b="0" i="1" dirty="0">
                                <a:latin typeface="Cambria Math" panose="02040503050406030204" pitchFamily="18" charset="0"/>
                              </a:rPr>
                              <m:t>2</m:t>
                            </m:r>
                          </m:sup>
                        </m:sSup>
                      </m:e>
                    </m:nary>
                  </m:oMath>
                </a14:m>
                <a:r>
                  <a:rPr lang="en-US" altLang="zh-CN" sz="2800" dirty="0"/>
                  <a:t> </a:t>
                </a:r>
                <a:r>
                  <a:rPr lang="en-US" altLang="zh-CN" sz="2800" b="0" dirty="0"/>
                  <a:t>=</a:t>
                </a:r>
                <a:r>
                  <a:rPr lang="en-US" altLang="zh-CN" sz="2800" dirty="0"/>
                  <a:t> </a:t>
                </a:r>
                <a14:m>
                  <m:oMath xmlns:m="http://schemas.openxmlformats.org/officeDocument/2006/math">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1</m:t>
                        </m:r>
                      </m:num>
                      <m:den>
                        <m:r>
                          <a:rPr lang="en-US" altLang="zh-CN" sz="2800" b="0" i="1">
                            <a:latin typeface="Cambria Math" panose="02040503050406030204" pitchFamily="18" charset="0"/>
                          </a:rPr>
                          <m:t>𝑁</m:t>
                        </m:r>
                      </m:den>
                    </m:f>
                    <m:nary>
                      <m:naryPr>
                        <m:chr m:val="∑"/>
                        <m:limLoc m:val="subSup"/>
                        <m:ctrlPr>
                          <a:rPr lang="en-US" altLang="zh-CN" sz="2800" b="0" i="1">
                            <a:latin typeface="Cambria Math" panose="02040503050406030204" pitchFamily="18" charset="0"/>
                          </a:rPr>
                        </m:ctrlPr>
                      </m:naryPr>
                      <m:sub>
                        <m:r>
                          <m:rPr>
                            <m:brk m:alnAt="25"/>
                          </m:rPr>
                          <a:rPr lang="en-US" altLang="zh-CN" sz="2800" b="0" i="1">
                            <a:latin typeface="Cambria Math" panose="02040503050406030204" pitchFamily="18" charset="0"/>
                          </a:rPr>
                          <m:t>𝑖</m:t>
                        </m:r>
                        <m:r>
                          <a:rPr lang="en-US" altLang="zh-CN" sz="2800" b="0" i="1">
                            <a:latin typeface="Cambria Math" panose="02040503050406030204" pitchFamily="18" charset="0"/>
                          </a:rPr>
                          <m:t>=</m:t>
                        </m:r>
                        <m:r>
                          <a:rPr lang="en-US" altLang="zh-CN" sz="2800" b="0" i="1">
                            <a:latin typeface="Cambria Math" panose="02040503050406030204" pitchFamily="18" charset="0"/>
                          </a:rPr>
                          <m:t>1</m:t>
                        </m:r>
                      </m:sub>
                      <m:sup>
                        <m:r>
                          <a:rPr lang="en-US" altLang="zh-CN" sz="2800" b="0" i="1">
                            <a:latin typeface="Cambria Math" panose="02040503050406030204" pitchFamily="18" charset="0"/>
                          </a:rPr>
                          <m:t>𝑁</m:t>
                        </m:r>
                      </m:sup>
                      <m:e>
                        <m:sSub>
                          <m:sSubPr>
                            <m:ctrlPr>
                              <a:rPr lang="en-US" altLang="zh-CN" sz="2800" b="0" i="1" dirty="0">
                                <a:latin typeface="Cambria Math" panose="02040503050406030204" pitchFamily="18" charset="0"/>
                              </a:rPr>
                            </m:ctrlPr>
                          </m:sSubPr>
                          <m:e>
                            <m:r>
                              <a:rPr lang="en-US" altLang="zh-CN" sz="2800" b="0" i="1" dirty="0">
                                <a:latin typeface="Cambria Math" panose="02040503050406030204" pitchFamily="18" charset="0"/>
                              </a:rPr>
                              <m:t>𝐿</m:t>
                            </m:r>
                          </m:e>
                          <m:sub>
                            <m:r>
                              <a:rPr lang="en-US" altLang="zh-CN" sz="2800" b="0" i="1" dirty="0">
                                <a:latin typeface="Cambria Math" panose="02040503050406030204" pitchFamily="18" charset="0"/>
                              </a:rPr>
                              <m:t>𝑖</m:t>
                            </m:r>
                          </m:sub>
                        </m:sSub>
                        <m:r>
                          <m:rPr>
                            <m:nor/>
                          </m:rPr>
                          <a:rPr lang="en-US" altLang="zh-CN" sz="2800" b="0" dirty="0">
                            <a:latin typeface="Cambria Math" panose="02040503050406030204" pitchFamily="18" charset="0"/>
                          </a:rPr>
                          <m:t>(</m:t>
                        </m:r>
                        <m:r>
                          <m:rPr>
                            <m:nor/>
                          </m:rPr>
                          <a:rPr lang="en-US" altLang="zh-CN" sz="2800" b="0" dirty="0">
                            <a:latin typeface="Cambria Math" panose="02040503050406030204" pitchFamily="18" charset="0"/>
                          </a:rPr>
                          <m:t>w</m:t>
                        </m:r>
                        <m:r>
                          <m:rPr>
                            <m:nor/>
                          </m:rPr>
                          <a:rPr lang="en-US" altLang="zh-CN" sz="2800" b="0" dirty="0">
                            <a:latin typeface="Cambria Math" panose="02040503050406030204" pitchFamily="18" charset="0"/>
                          </a:rPr>
                          <m:t>)</m:t>
                        </m:r>
                      </m:e>
                    </m:nary>
                  </m:oMath>
                </a14:m>
                <a:r>
                  <a:rPr lang="en-US" altLang="zh-CN" sz="2800" dirty="0"/>
                  <a:t> </a:t>
                </a:r>
                <a:endParaRPr lang="en-US" altLang="zh-CN" sz="2800" dirty="0"/>
              </a:p>
              <a:p>
                <a:pPr marL="0" indent="0">
                  <a:lnSpc>
                    <a:spcPct val="120000"/>
                  </a:lnSpc>
                  <a:buNone/>
                </a:pPr>
                <a:r>
                  <a:rPr lang="en-US" altLang="zh-CN" sz="2800" b="0" dirty="0"/>
                  <a:t>                                                    where </a:t>
                </a:r>
                <a14:m>
                  <m:oMath xmlns:m="http://schemas.openxmlformats.org/officeDocument/2006/math">
                    <m:sSub>
                      <m:sSubPr>
                        <m:ctrlPr>
                          <a:rPr lang="en-US" altLang="zh-CN" sz="2800" b="0" i="1" dirty="0">
                            <a:latin typeface="Cambria Math" panose="02040503050406030204" pitchFamily="18" charset="0"/>
                          </a:rPr>
                        </m:ctrlPr>
                      </m:sSubPr>
                      <m:e>
                        <m:r>
                          <a:rPr lang="en-US" altLang="zh-CN" sz="2800" b="0" i="1" dirty="0">
                            <a:latin typeface="Cambria Math" panose="02040503050406030204" pitchFamily="18" charset="0"/>
                          </a:rPr>
                          <m:t>𝐿</m:t>
                        </m:r>
                      </m:e>
                      <m:sub>
                        <m:r>
                          <a:rPr lang="en-US" altLang="zh-CN" sz="2800" b="0" i="1" dirty="0">
                            <a:latin typeface="Cambria Math" panose="02040503050406030204" pitchFamily="18" charset="0"/>
                          </a:rPr>
                          <m:t>𝑖</m:t>
                        </m:r>
                      </m:sub>
                    </m:sSub>
                  </m:oMath>
                </a14:m>
                <a:r>
                  <a:rPr lang="en-US" altLang="zh-CN" sz="2800" b="0" dirty="0"/>
                  <a:t>(w)</a:t>
                </a:r>
                <a:r>
                  <a:rPr lang="en-US" altLang="zh-CN" sz="2800" dirty="0"/>
                  <a:t> =</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a:latin typeface="Cambria Math" panose="02040503050406030204" pitchFamily="18" charset="0"/>
                          </a:rPr>
                          <m:t>(</m:t>
                        </m:r>
                        <m:sSub>
                          <m:sSubPr>
                            <m:ctrlPr>
                              <a:rPr lang="en-US" altLang="zh-CN" sz="2800" i="1" dirty="0">
                                <a:latin typeface="Cambria Math" panose="02040503050406030204" pitchFamily="18" charset="0"/>
                              </a:rPr>
                            </m:ctrlPr>
                          </m:sSubPr>
                          <m:e>
                            <m:acc>
                              <m:accPr>
                                <m:ctrlPr>
                                  <a:rPr lang="en-US" altLang="zh-CN" sz="2800" i="1">
                                    <a:latin typeface="Cambria Math" panose="02040503050406030204" pitchFamily="18" charset="0"/>
                                  </a:rPr>
                                </m:ctrlPr>
                              </m:accPr>
                              <m:e>
                                <m:r>
                                  <a:rPr lang="en-US" altLang="zh-CN" sz="2800" i="1">
                                    <a:latin typeface="Cambria Math" panose="02040503050406030204" pitchFamily="18" charset="0"/>
                                  </a:rPr>
                                  <m:t>𝑦</m:t>
                                </m:r>
                              </m:e>
                            </m:acc>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m:t>
                        </m:r>
                        <m:r>
                          <a:rPr lang="en-US" altLang="zh-CN" sz="2800" i="1" dirty="0">
                            <a:latin typeface="Cambria Math" panose="02040503050406030204" pitchFamily="18" charset="0"/>
                          </a:rPr>
                          <m:t>𝑤</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𝑦</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m:t>
                        </m:r>
                      </m:e>
                      <m:sup>
                        <m:r>
                          <a:rPr lang="en-US" altLang="zh-CN" sz="2800" i="1" dirty="0">
                            <a:latin typeface="Cambria Math" panose="02040503050406030204" pitchFamily="18" charset="0"/>
                          </a:rPr>
                          <m:t>2</m:t>
                        </m:r>
                      </m:sup>
                    </m:sSup>
                  </m:oMath>
                </a14:m>
                <a:endParaRPr lang="en-US" altLang="zh-CN" sz="2800" dirty="0"/>
              </a:p>
              <a:p>
                <a:pPr>
                  <a:lnSpc>
                    <a:spcPct val="120000"/>
                  </a:lnSpc>
                </a:pPr>
                <a:r>
                  <a:rPr lang="en-US" altLang="zh-CN" sz="2800" dirty="0"/>
                  <a:t>Other choices are those based on probability and statistics theory, information theory, and other principles. </a:t>
                </a:r>
                <a:endParaRPr lang="zh-CN" altLang="en-US" sz="2800" b="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55320" y="1436914"/>
                <a:ext cx="10919460" cy="5181600"/>
              </a:xfrm>
              <a:blipFill rotWithShape="1">
                <a:blip r:embed="rId1"/>
                <a:stretch>
                  <a:fillRect t="-10" b="10"/>
                </a:stretch>
              </a:blipFill>
            </p:spPr>
            <p:txBody>
              <a:bodyPr/>
              <a:lstStyle/>
              <a:p>
                <a:r>
                  <a:rPr lang="zh-CN" altLang="en-US">
                    <a:noFill/>
                  </a:rPr>
                  <a:t> </a:t>
                </a:r>
              </a:p>
            </p:txBody>
          </p:sp>
        </mc:Fallback>
      </mc:AlternateContent>
      <p:sp>
        <p:nvSpPr>
          <p:cNvPr id="5" name="页脚占位符 4"/>
          <p:cNvSpPr>
            <a:spLocks noGrp="1"/>
          </p:cNvSpPr>
          <p:nvPr>
            <p:ph type="ftr" sz="quarter" idx="11"/>
            <p:custDataLst>
              <p:tags r:id="rId2"/>
            </p:custDataLst>
          </p:nvPr>
        </p:nvSpPr>
        <p:spPr/>
        <p:txBody>
          <a:bodyPr/>
          <a:lstStyle/>
          <a:p>
            <a:r>
              <a:rPr lang="en-US" altLang="zh-TW"/>
              <a:t>@2023 Stan Z. Li, Westlake University</a:t>
            </a:r>
            <a:endParaRPr lang="zh-TW" altLang="en-US" dirty="0"/>
          </a:p>
        </p:txBody>
      </p:sp>
      <p:sp>
        <p:nvSpPr>
          <p:cNvPr id="4" name="灯片编号占位符 3"/>
          <p:cNvSpPr>
            <a:spLocks noGrp="1"/>
          </p:cNvSpPr>
          <p:nvPr>
            <p:ph type="sldNum" sz="quarter" idx="12"/>
            <p:custDataLst>
              <p:tags r:id="rId3"/>
            </p:custDataLst>
          </p:nvPr>
        </p:nvSpPr>
        <p:spPr/>
        <p:txBody>
          <a:bodyPr/>
          <a:lstStyle/>
          <a:p>
            <a:fld id="{D7E73BF0-1322-481A-85B0-7D5783909D9E}" type="slidenum">
              <a:rPr lang="zh-TW" altLang="en-US" smtClean="0"/>
            </a:fld>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88645" y="1871345"/>
            <a:ext cx="5795010" cy="3800475"/>
            <a:chOff x="6096000" y="1375646"/>
            <a:chExt cx="5563457" cy="4801316"/>
          </a:xfrm>
        </p:grpSpPr>
        <p:pic>
          <p:nvPicPr>
            <p:cNvPr id="9" name="图片 8"/>
            <p:cNvPicPr>
              <a:picLocks noChangeAspect="1"/>
            </p:cNvPicPr>
            <p:nvPr/>
          </p:nvPicPr>
          <p:blipFill>
            <a:blip r:embed="rId1"/>
            <a:stretch>
              <a:fillRect/>
            </a:stretch>
          </p:blipFill>
          <p:spPr>
            <a:xfrm>
              <a:off x="6096000" y="1909719"/>
              <a:ext cx="5478780" cy="4267243"/>
            </a:xfrm>
            <a:prstGeom prst="rect">
              <a:avLst/>
            </a:prstGeom>
          </p:spPr>
        </p:pic>
        <p:sp>
          <p:nvSpPr>
            <p:cNvPr id="10" name="文本框 9"/>
            <p:cNvSpPr txBox="1"/>
            <p:nvPr/>
          </p:nvSpPr>
          <p:spPr>
            <a:xfrm>
              <a:off x="8350981" y="1375646"/>
              <a:ext cx="817296" cy="659429"/>
            </a:xfrm>
            <a:prstGeom prst="rect">
              <a:avLst/>
            </a:prstGeom>
            <a:noFill/>
          </p:spPr>
          <p:txBody>
            <a:bodyPr wrap="square" rtlCol="0">
              <a:spAutoFit/>
            </a:bodyPr>
            <a:lstStyle/>
            <a:p>
              <a:pPr algn="ctr"/>
              <a:r>
                <a:rPr lang="en-US" altLang="zh-CN" sz="2800" i="1" dirty="0">
                  <a:solidFill>
                    <a:schemeClr val="tx1">
                      <a:lumMod val="75000"/>
                      <a:lumOff val="25000"/>
                    </a:schemeClr>
                  </a:solidFill>
                </a:rPr>
                <a:t>L</a:t>
              </a:r>
              <a:r>
                <a:rPr lang="en-US" altLang="zh-CN" sz="2800" dirty="0">
                  <a:solidFill>
                    <a:schemeClr val="tx1">
                      <a:lumMod val="75000"/>
                      <a:lumOff val="25000"/>
                    </a:schemeClr>
                  </a:solidFill>
                </a:rPr>
                <a:t>(w)</a:t>
              </a:r>
              <a:endParaRPr lang="zh-CN" altLang="en-US" sz="2800" dirty="0">
                <a:solidFill>
                  <a:schemeClr val="tx1">
                    <a:lumMod val="75000"/>
                    <a:lumOff val="25000"/>
                  </a:schemeClr>
                </a:solidFill>
              </a:endParaRPr>
            </a:p>
          </p:txBody>
        </p:sp>
        <p:sp>
          <p:nvSpPr>
            <p:cNvPr id="11" name="文本框 10"/>
            <p:cNvSpPr txBox="1"/>
            <p:nvPr/>
          </p:nvSpPr>
          <p:spPr>
            <a:xfrm>
              <a:off x="11150825" y="3437758"/>
              <a:ext cx="508632" cy="659429"/>
            </a:xfrm>
            <a:prstGeom prst="rect">
              <a:avLst/>
            </a:prstGeom>
            <a:noFill/>
          </p:spPr>
          <p:txBody>
            <a:bodyPr wrap="square" rtlCol="0">
              <a:spAutoFit/>
            </a:bodyPr>
            <a:lstStyle/>
            <a:p>
              <a:pPr algn="ctr"/>
              <a:r>
                <a:rPr lang="en-US" altLang="zh-CN" sz="2800" dirty="0">
                  <a:solidFill>
                    <a:schemeClr val="tx1">
                      <a:lumMod val="75000"/>
                      <a:lumOff val="25000"/>
                    </a:schemeClr>
                  </a:solidFill>
                </a:rPr>
                <a:t>w</a:t>
              </a:r>
              <a:endParaRPr lang="zh-CN" altLang="en-US" sz="2800" dirty="0">
                <a:solidFill>
                  <a:schemeClr val="tx1">
                    <a:lumMod val="75000"/>
                    <a:lumOff val="25000"/>
                  </a:schemeClr>
                </a:solidFill>
              </a:endParaRPr>
            </a:p>
          </p:txBody>
        </p:sp>
      </p:grpSp>
      <p:sp>
        <p:nvSpPr>
          <p:cNvPr id="2" name="标题 1"/>
          <p:cNvSpPr>
            <a:spLocks noGrp="1"/>
          </p:cNvSpPr>
          <p:nvPr>
            <p:ph type="title"/>
          </p:nvPr>
        </p:nvSpPr>
        <p:spPr/>
        <p:txBody>
          <a:bodyPr>
            <a:normAutofit/>
          </a:bodyPr>
          <a:lstStyle/>
          <a:p>
            <a:r>
              <a:rPr lang="en-US" altLang="zh-CN" dirty="0"/>
              <a:t>Local vs Global Minima</a:t>
            </a:r>
            <a:endParaRPr lang="zh-CN" altLang="en-US" dirty="0"/>
          </a:p>
        </p:txBody>
      </p:sp>
      <p:pic>
        <p:nvPicPr>
          <p:cNvPr id="7" name="Picture 2" descr="Implementing Gradient Descent in Python, Part 2: Extending for Any Number of Inpu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918" y="1871351"/>
            <a:ext cx="5404579" cy="4197927"/>
          </a:xfrm>
          <a:prstGeom prst="rect">
            <a:avLst/>
          </a:prstGeom>
          <a:noFill/>
          <a:extLst>
            <a:ext uri="{909E8E84-426E-40DD-AFC4-6F175D3DCCD1}">
              <a14:hiddenFill xmlns:a14="http://schemas.microsoft.com/office/drawing/2010/main">
                <a:solidFill>
                  <a:srgbClr val="FFFFFF"/>
                </a:solidFill>
              </a14:hiddenFill>
            </a:ext>
          </a:extLst>
        </p:spPr>
      </p:pic>
      <p:sp>
        <p:nvSpPr>
          <p:cNvPr id="3" name="页脚占位符 2"/>
          <p:cNvSpPr>
            <a:spLocks noGrp="1"/>
          </p:cNvSpPr>
          <p:nvPr>
            <p:ph type="ftr" sz="quarter" idx="11"/>
            <p:custDataLst>
              <p:tags r:id="rId3"/>
            </p:custDataLst>
          </p:nvPr>
        </p:nvSpPr>
        <p:spPr/>
        <p:txBody>
          <a:bodyPr/>
          <a:lstStyle/>
          <a:p>
            <a:r>
              <a:rPr lang="en-US" altLang="zh-TW"/>
              <a:t>@2023 Stan Z. Li, Westlake University</a:t>
            </a:r>
            <a:endParaRPr lang="zh-TW" altLang="en-US" dirty="0"/>
          </a:p>
        </p:txBody>
      </p:sp>
      <p:sp>
        <p:nvSpPr>
          <p:cNvPr id="4" name="灯片编号占位符 3"/>
          <p:cNvSpPr>
            <a:spLocks noGrp="1"/>
          </p:cNvSpPr>
          <p:nvPr>
            <p:ph type="sldNum" sz="quarter" idx="12"/>
            <p:custDataLst>
              <p:tags r:id="rId4"/>
            </p:custDataLst>
          </p:nvPr>
        </p:nvSpPr>
        <p:spPr/>
        <p:txBody>
          <a:bodyPr/>
          <a:lstStyle/>
          <a:p>
            <a:fld id="{D7E73BF0-1322-481A-85B0-7D5783909D9E}"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Minimizing Loss by Gradient Descent</a:t>
            </a:r>
            <a:endParaRPr lang="zh-CN" altLang="en-US" dirty="0"/>
          </a:p>
        </p:txBody>
      </p:sp>
      <p:pic>
        <p:nvPicPr>
          <p:cNvPr id="17" name="图片 16"/>
          <p:cNvPicPr>
            <a:picLocks noChangeAspect="1"/>
          </p:cNvPicPr>
          <p:nvPr/>
        </p:nvPicPr>
        <p:blipFill>
          <a:blip r:embed="rId1"/>
          <a:stretch>
            <a:fillRect/>
          </a:stretch>
        </p:blipFill>
        <p:spPr>
          <a:xfrm>
            <a:off x="5819600" y="2003436"/>
            <a:ext cx="6225126" cy="4174435"/>
          </a:xfrm>
          <a:prstGeom prst="rect">
            <a:avLst/>
          </a:prstGeom>
        </p:spPr>
      </p:pic>
      <mc:AlternateContent xmlns:mc="http://schemas.openxmlformats.org/markup-compatibility/2006">
        <mc:Choice xmlns:a14="http://schemas.microsoft.com/office/drawing/2010/main" Requires="a14">
          <p:sp>
            <p:nvSpPr>
              <p:cNvPr id="18" name="文本框 17"/>
              <p:cNvSpPr txBox="1"/>
              <p:nvPr/>
            </p:nvSpPr>
            <p:spPr>
              <a:xfrm>
                <a:off x="6440901" y="1877667"/>
                <a:ext cx="964096"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𝐿</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𝑤</m:t>
                          </m:r>
                        </m:e>
                      </m:d>
                    </m:oMath>
                  </m:oMathPara>
                </a14:m>
                <a:endParaRPr lang="zh-CN" altLang="en-US" sz="2800" dirty="0"/>
              </a:p>
            </p:txBody>
          </p:sp>
        </mc:Choice>
        <mc:Fallback>
          <p:sp>
            <p:nvSpPr>
              <p:cNvPr id="18" name="文本框 17"/>
              <p:cNvSpPr txBox="1">
                <a:spLocks noRot="1" noChangeAspect="1" noMove="1" noResize="1" noEditPoints="1" noAdjustHandles="1" noChangeArrowheads="1" noChangeShapeType="1" noTextEdit="1"/>
              </p:cNvSpPr>
              <p:nvPr/>
            </p:nvSpPr>
            <p:spPr>
              <a:xfrm>
                <a:off x="6440901" y="1877667"/>
                <a:ext cx="964096" cy="523220"/>
              </a:xfrm>
              <a:prstGeom prst="rect">
                <a:avLst/>
              </a:prstGeom>
              <a:blipFill rotWithShape="1">
                <a:blip r:embed="rId2"/>
                <a:stretch>
                  <a:fillRect l="-10" t="-116" r="27" b="1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9992477" y="5906318"/>
                <a:ext cx="964096" cy="5847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𝑤</m:t>
                      </m:r>
                    </m:oMath>
                  </m:oMathPara>
                </a14:m>
                <a:endParaRPr lang="zh-CN" altLang="en-US" sz="3200" dirty="0"/>
              </a:p>
            </p:txBody>
          </p:sp>
        </mc:Choice>
        <mc:Fallback>
          <p:sp>
            <p:nvSpPr>
              <p:cNvPr id="21" name="文本框 20"/>
              <p:cNvSpPr txBox="1">
                <a:spLocks noRot="1" noChangeAspect="1" noMove="1" noResize="1" noEditPoints="1" noAdjustHandles="1" noChangeArrowheads="1" noChangeShapeType="1" noTextEdit="1"/>
              </p:cNvSpPr>
              <p:nvPr/>
            </p:nvSpPr>
            <p:spPr>
              <a:xfrm>
                <a:off x="9992477" y="5906318"/>
                <a:ext cx="964096" cy="584775"/>
              </a:xfrm>
              <a:prstGeom prst="rect">
                <a:avLst/>
              </a:prstGeom>
              <a:blipFill rotWithShape="1">
                <a:blip r:embed="rId3"/>
                <a:stretch>
                  <a:fillRect l="-12" t="-31" r="29"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9416661" y="5340453"/>
                <a:ext cx="1631525" cy="430887"/>
              </a:xfrm>
              <a:prstGeom prst="rect">
                <a:avLst/>
              </a:prstGeom>
              <a:noFill/>
            </p:spPr>
            <p:txBody>
              <a:bodyPr wrap="square" lIns="0" tIns="0" rIns="0" bIns="0" rtlCol="0">
                <a:spAutoFit/>
              </a:bodyPr>
              <a:lstStyle/>
              <a:p>
                <a14:m>
                  <m:oMath xmlns:m="http://schemas.openxmlformats.org/officeDocument/2006/math">
                    <m:r>
                      <m:rPr>
                        <m:sty m:val="p"/>
                      </m:rPr>
                      <a:rPr lang="zh-CN" altLang="en-US" sz="2800" i="1">
                        <a:latin typeface="Cambria Math" panose="02040503050406030204" pitchFamily="18" charset="0"/>
                      </a:rPr>
                      <m:t>∇</m:t>
                    </m:r>
                    <m:r>
                      <a:rPr lang="en-US" altLang="zh-CN" sz="2800" i="1" baseline="-25000">
                        <a:latin typeface="Cambria Math" panose="02040503050406030204" pitchFamily="18" charset="0"/>
                      </a:rPr>
                      <m:t>𝑤</m:t>
                    </m:r>
                    <m:r>
                      <a:rPr lang="en-US" altLang="zh-CN" sz="2800" i="1">
                        <a:latin typeface="Cambria Math" panose="02040503050406030204" pitchFamily="18" charset="0"/>
                      </a:rPr>
                      <m:t>𝐿</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𝑤</m:t>
                        </m:r>
                      </m:e>
                    </m:d>
                  </m:oMath>
                </a14:m>
                <a:r>
                  <a:rPr lang="en-US" altLang="zh-CN" sz="2800" dirty="0"/>
                  <a:t>=0</a:t>
                </a:r>
                <a:endParaRPr lang="zh-CN" altLang="en-US" sz="2800" dirty="0"/>
              </a:p>
            </p:txBody>
          </p:sp>
        </mc:Choice>
        <mc:Fallback>
          <p:sp>
            <p:nvSpPr>
              <p:cNvPr id="22" name="文本框 21"/>
              <p:cNvSpPr txBox="1">
                <a:spLocks noRot="1" noChangeAspect="1" noMove="1" noResize="1" noEditPoints="1" noAdjustHandles="1" noChangeArrowheads="1" noChangeShapeType="1" noTextEdit="1"/>
              </p:cNvSpPr>
              <p:nvPr/>
            </p:nvSpPr>
            <p:spPr>
              <a:xfrm>
                <a:off x="9416661" y="5340453"/>
                <a:ext cx="1631525" cy="430887"/>
              </a:xfrm>
              <a:prstGeom prst="rect">
                <a:avLst/>
              </a:prstGeom>
              <a:blipFill rotWithShape="1">
                <a:blip r:embed="rId4"/>
                <a:stretch>
                  <a:fillRect l="-15" t="-908" r="28" b="-15515"/>
                </a:stretch>
              </a:blipFill>
            </p:spPr>
            <p:txBody>
              <a:bodyPr/>
              <a:lstStyle/>
              <a:p>
                <a:r>
                  <a:rPr lang="zh-CN" altLang="en-US">
                    <a:noFill/>
                  </a:rPr>
                  <a:t> </a:t>
                </a:r>
              </a:p>
            </p:txBody>
          </p:sp>
        </mc:Fallback>
      </mc:AlternateContent>
      <p:sp>
        <p:nvSpPr>
          <p:cNvPr id="23" name="椭圆 22"/>
          <p:cNvSpPr/>
          <p:nvPr/>
        </p:nvSpPr>
        <p:spPr>
          <a:xfrm>
            <a:off x="8557935" y="5412695"/>
            <a:ext cx="252000" cy="25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9" name="内容占位符 8"/>
              <p:cNvSpPr>
                <a:spLocks noGrp="1"/>
              </p:cNvSpPr>
              <p:nvPr>
                <p:ph idx="1"/>
              </p:nvPr>
            </p:nvSpPr>
            <p:spPr>
              <a:xfrm>
                <a:off x="655320" y="1874231"/>
                <a:ext cx="8140722" cy="4049487"/>
              </a:xfrm>
            </p:spPr>
            <p:txBody>
              <a:bodyPr>
                <a:normAutofit/>
              </a:bodyPr>
              <a:lstStyle/>
              <a:p>
                <a:r>
                  <a:rPr lang="en-US" altLang="zh-CN" sz="2800" b="0" dirty="0">
                    <a:latin typeface="Cambria Math" panose="02040503050406030204" pitchFamily="18" charset="0"/>
                  </a:rPr>
                  <a:t>Gradient based on all </a:t>
                </a:r>
                <a14:m>
                  <m:oMath xmlns:m="http://schemas.openxmlformats.org/officeDocument/2006/math">
                    <m:sSub>
                      <m:sSubPr>
                        <m:ctrlPr>
                          <a:rPr lang="en-US" altLang="zh-CN" sz="2800" b="0" i="1" dirty="0">
                            <a:latin typeface="Cambria Math" panose="02040503050406030204" pitchFamily="18" charset="0"/>
                          </a:rPr>
                        </m:ctrlPr>
                      </m:sSubPr>
                      <m:e>
                        <m:r>
                          <m:rPr>
                            <m:nor/>
                          </m:rPr>
                          <a:rPr lang="en-US" altLang="zh-CN" sz="2800" b="0" dirty="0">
                            <a:latin typeface="Cambria Math" panose="02040503050406030204" pitchFamily="18" charset="0"/>
                          </a:rPr>
                          <m:t> </m:t>
                        </m:r>
                        <m:r>
                          <m:rPr>
                            <m:nor/>
                          </m:rPr>
                          <a:rPr lang="en-US" altLang="zh-CN" sz="2800" b="0" i="0" dirty="0" smtClean="0">
                            <a:latin typeface="Cambria Math" panose="02040503050406030204" pitchFamily="18" charset="0"/>
                          </a:rPr>
                          <m:t>{ </m:t>
                        </m:r>
                        <m:r>
                          <a:rPr lang="en-US" altLang="zh-CN" sz="2800" b="0" i="1" dirty="0" smtClean="0">
                            <a:latin typeface="Cambria Math" panose="02040503050406030204" pitchFamily="18" charset="0"/>
                          </a:rPr>
                          <m:t>(</m:t>
                        </m:r>
                        <m:r>
                          <m:rPr>
                            <m:nor/>
                          </m:rPr>
                          <a:rPr lang="en-US" altLang="zh-CN" sz="2800" b="0" dirty="0">
                            <a:latin typeface="Cambria Math" panose="02040503050406030204" pitchFamily="18" charset="0"/>
                          </a:rPr>
                          <m:t>x</m:t>
                        </m:r>
                      </m:e>
                      <m:sub>
                        <m:r>
                          <a:rPr lang="en-US" altLang="zh-CN" sz="2800" b="0" i="1" dirty="0">
                            <a:latin typeface="Cambria Math" panose="02040503050406030204" pitchFamily="18" charset="0"/>
                          </a:rPr>
                          <m:t>𝑖</m:t>
                        </m:r>
                      </m:sub>
                    </m:sSub>
                    <m:r>
                      <a:rPr lang="en-US" altLang="zh-CN" sz="2800" b="0" i="1" dirty="0" smtClean="0">
                        <a:latin typeface="Cambria Math" panose="02040503050406030204" pitchFamily="18" charset="0"/>
                      </a:rPr>
                      <m:t>,</m:t>
                    </m:r>
                    <m:sSub>
                      <m:sSubPr>
                        <m:ctrlPr>
                          <a:rPr lang="en-US" altLang="zh-CN" sz="2800" b="0" i="1" dirty="0">
                            <a:latin typeface="Cambria Math" panose="02040503050406030204" pitchFamily="18" charset="0"/>
                          </a:rPr>
                        </m:ctrlPr>
                      </m:sSubPr>
                      <m:e>
                        <m:r>
                          <a:rPr lang="en-US" altLang="zh-CN" sz="2800" b="0" i="1" dirty="0" smtClean="0">
                            <a:latin typeface="Cambria Math" panose="02040503050406030204" pitchFamily="18" charset="0"/>
                          </a:rPr>
                          <m:t> </m:t>
                        </m:r>
                        <m:r>
                          <m:rPr>
                            <m:nor/>
                          </m:rPr>
                          <a:rPr lang="en-US" altLang="zh-CN" sz="2800" b="0" i="0" dirty="0" smtClean="0">
                            <a:latin typeface="Cambria Math" panose="02040503050406030204" pitchFamily="18" charset="0"/>
                          </a:rPr>
                          <m:t>y</m:t>
                        </m:r>
                      </m:e>
                      <m:sub>
                        <m:r>
                          <a:rPr lang="en-US" altLang="zh-CN" sz="2800" b="0" i="1" dirty="0">
                            <a:latin typeface="Cambria Math" panose="02040503050406030204" pitchFamily="18" charset="0"/>
                          </a:rPr>
                          <m:t>𝑖</m:t>
                        </m:r>
                      </m:sub>
                    </m:sSub>
                    <m:r>
                      <a:rPr lang="en-US" altLang="zh-CN" sz="2800" b="0" i="1" dirty="0" smtClean="0">
                        <a:latin typeface="Cambria Math" panose="02040503050406030204" pitchFamily="18" charset="0"/>
                      </a:rPr>
                      <m:t>) </m:t>
                    </m:r>
                    <m:r>
                      <a:rPr lang="en-US" altLang="zh-CN" sz="2800" b="0" i="1" dirty="0">
                        <a:latin typeface="Cambria Math" panose="02040503050406030204" pitchFamily="18" charset="0"/>
                      </a:rPr>
                      <m:t>}</m:t>
                    </m:r>
                  </m:oMath>
                </a14:m>
                <a:endParaRPr lang="en-US" altLang="zh-CN" sz="2800" i="1" dirty="0"/>
              </a:p>
              <a:p>
                <a:pPr marL="0" indent="0">
                  <a:buNone/>
                </a:pPr>
                <a14:m>
                  <m:oMath xmlns:m="http://schemas.openxmlformats.org/officeDocument/2006/math">
                    <m:r>
                      <a:rPr lang="en-US" altLang="zh-CN" sz="2800" b="1" i="1" smtClean="0">
                        <a:latin typeface="Cambria Math" panose="02040503050406030204" pitchFamily="18" charset="0"/>
                      </a:rPr>
                      <m:t>   </m:t>
                    </m:r>
                    <m:r>
                      <m:rPr>
                        <m:sty m:val="p"/>
                      </m:rPr>
                      <a:rPr lang="zh-CN" altLang="en-US" sz="2800" i="1">
                        <a:latin typeface="Cambria Math" panose="02040503050406030204" pitchFamily="18" charset="0"/>
                      </a:rPr>
                      <m:t>∇</m:t>
                    </m:r>
                    <m:r>
                      <a:rPr lang="en-US" altLang="zh-CN" sz="2800" b="0" i="1" baseline="-25000" smtClean="0">
                        <a:latin typeface="Cambria Math" panose="02040503050406030204" pitchFamily="18" charset="0"/>
                      </a:rPr>
                      <m:t>𝑤</m:t>
                    </m:r>
                    <m:r>
                      <a:rPr lang="en-US" altLang="zh-CN" sz="2800" b="0" i="1">
                        <a:latin typeface="Cambria Math" panose="02040503050406030204" pitchFamily="18" charset="0"/>
                      </a:rPr>
                      <m:t>𝐿</m:t>
                    </m:r>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𝑤</m:t>
                        </m:r>
                      </m:e>
                    </m:d>
                  </m:oMath>
                </a14:m>
                <a:r>
                  <a:rPr lang="en-US" altLang="zh-CN" sz="2800" b="0" dirty="0"/>
                  <a:t>= </a:t>
                </a:r>
                <a14:m>
                  <m:oMath xmlns:m="http://schemas.openxmlformats.org/officeDocument/2006/math">
                    <m:nary>
                      <m:naryPr>
                        <m:chr m:val="∑"/>
                        <m:limLoc m:val="subSup"/>
                        <m:ctrlPr>
                          <a:rPr lang="en-US" altLang="zh-CN" sz="2800" b="0" i="1">
                            <a:latin typeface="Cambria Math" panose="02040503050406030204" pitchFamily="18" charset="0"/>
                          </a:rPr>
                        </m:ctrlPr>
                      </m:naryPr>
                      <m:sub>
                        <m:r>
                          <m:rPr>
                            <m:brk m:alnAt="25"/>
                          </m:rPr>
                          <a:rPr lang="en-US" altLang="zh-CN" sz="2800" b="0" i="1">
                            <a:latin typeface="Cambria Math" panose="02040503050406030204" pitchFamily="18" charset="0"/>
                          </a:rPr>
                          <m:t>𝑖</m:t>
                        </m:r>
                        <m:r>
                          <a:rPr lang="en-US" altLang="zh-CN" sz="2800" b="0" i="1">
                            <a:latin typeface="Cambria Math" panose="02040503050406030204" pitchFamily="18" charset="0"/>
                          </a:rPr>
                          <m:t>=</m:t>
                        </m:r>
                        <m:r>
                          <a:rPr lang="en-US" altLang="zh-CN" sz="2800" b="0" i="1">
                            <a:latin typeface="Cambria Math" panose="02040503050406030204" pitchFamily="18" charset="0"/>
                          </a:rPr>
                          <m:t>1</m:t>
                        </m:r>
                      </m:sub>
                      <m:sup>
                        <m:r>
                          <a:rPr lang="en-US" altLang="zh-CN" sz="2800" b="0" i="1">
                            <a:latin typeface="Cambria Math" panose="02040503050406030204" pitchFamily="18" charset="0"/>
                          </a:rPr>
                          <m:t>𝑁</m:t>
                        </m:r>
                      </m:sup>
                      <m:e>
                        <m:r>
                          <m:rPr>
                            <m:sty m:val="p"/>
                          </m:rPr>
                          <a:rPr lang="zh-CN" altLang="en-US" sz="2800" i="1">
                            <a:latin typeface="Cambria Math" panose="02040503050406030204" pitchFamily="18" charset="0"/>
                          </a:rPr>
                          <m:t>∇</m:t>
                        </m:r>
                        <m:r>
                          <a:rPr lang="en-US" altLang="zh-CN" sz="2800" b="0" i="1" baseline="-25000">
                            <a:latin typeface="Cambria Math" panose="02040503050406030204" pitchFamily="18" charset="0"/>
                          </a:rPr>
                          <m:t>𝑤</m:t>
                        </m:r>
                        <m:r>
                          <a:rPr lang="en-US" altLang="zh-CN" sz="2800" b="0" i="1">
                            <a:latin typeface="Cambria Math" panose="02040503050406030204" pitchFamily="18" charset="0"/>
                          </a:rPr>
                          <m:t>𝐿</m:t>
                        </m:r>
                        <m:r>
                          <a:rPr lang="en-US" altLang="zh-CN" sz="2800" b="0" i="1" baseline="-25000" smtClean="0">
                            <a:latin typeface="Cambria Math" panose="02040503050406030204" pitchFamily="18" charset="0"/>
                          </a:rPr>
                          <m:t>𝑖</m:t>
                        </m:r>
                        <m:d>
                          <m:dPr>
                            <m:ctrlPr>
                              <a:rPr lang="en-US" altLang="zh-CN" sz="2800" b="0" i="1">
                                <a:latin typeface="Cambria Math" panose="02040503050406030204" pitchFamily="18" charset="0"/>
                              </a:rPr>
                            </m:ctrlPr>
                          </m:dPr>
                          <m:e>
                            <m:r>
                              <a:rPr lang="en-US" altLang="zh-CN" sz="2800" b="0" i="1" smtClean="0">
                                <a:latin typeface="Cambria Math" panose="02040503050406030204" pitchFamily="18" charset="0"/>
                              </a:rPr>
                              <m:t>𝑤</m:t>
                            </m:r>
                          </m:e>
                        </m:d>
                      </m:e>
                    </m:nary>
                  </m:oMath>
                </a14:m>
                <a:endParaRPr lang="en-US" altLang="zh-CN" sz="2800" b="0" dirty="0"/>
              </a:p>
              <a:p>
                <a14:m>
                  <m:oMath xmlns:m="http://schemas.openxmlformats.org/officeDocument/2006/math">
                    <m:r>
                      <m:rPr>
                        <m:sty m:val="p"/>
                      </m:rPr>
                      <a:rPr lang="en-US" altLang="zh-CN" sz="2800" b="0">
                        <a:latin typeface="Cambria Math" panose="02040503050406030204" pitchFamily="18" charset="0"/>
                      </a:rPr>
                      <m:t>Gradiant</m:t>
                    </m:r>
                    <m:r>
                      <a:rPr lang="en-US" altLang="zh-CN" sz="2800" b="0">
                        <a:latin typeface="Cambria Math" panose="02040503050406030204" pitchFamily="18" charset="0"/>
                      </a:rPr>
                      <m:t> </m:t>
                    </m:r>
                    <m:r>
                      <m:rPr>
                        <m:sty m:val="p"/>
                      </m:rPr>
                      <a:rPr lang="en-US" altLang="zh-CN" sz="2800" b="0">
                        <a:latin typeface="Cambria Math" panose="02040503050406030204" pitchFamily="18" charset="0"/>
                      </a:rPr>
                      <m:t>Descent</m:t>
                    </m:r>
                  </m:oMath>
                </a14:m>
                <a:endParaRPr lang="en-US" altLang="zh-CN" sz="2800" b="0" dirty="0"/>
              </a:p>
              <a:p>
                <a:pPr marL="0" indent="0">
                  <a:lnSpc>
                    <a:spcPct val="150000"/>
                  </a:lnSpc>
                  <a:buNone/>
                </a:pPr>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  </m:t>
                        </m:r>
                        <m:r>
                          <a:rPr lang="en-US" altLang="zh-CN" sz="2800" b="0" i="1">
                            <a:latin typeface="Cambria Math" panose="02040503050406030204" pitchFamily="18" charset="0"/>
                          </a:rPr>
                          <m:t>𝑤</m:t>
                        </m:r>
                      </m:e>
                      <m:sup>
                        <m:r>
                          <a:rPr lang="en-US" altLang="zh-CN" sz="2800" b="0" i="1">
                            <a:latin typeface="Cambria Math" panose="02040503050406030204" pitchFamily="18" charset="0"/>
                          </a:rPr>
                          <m:t>(</m:t>
                        </m:r>
                        <m:r>
                          <a:rPr lang="en-US" altLang="zh-CN" sz="2800" b="0" i="1">
                            <a:latin typeface="Cambria Math" panose="02040503050406030204" pitchFamily="18" charset="0"/>
                          </a:rPr>
                          <m:t>𝑡</m:t>
                        </m:r>
                        <m:r>
                          <a:rPr lang="en-US" altLang="zh-CN" sz="2800" b="0" i="1">
                            <a:latin typeface="Cambria Math" panose="02040503050406030204" pitchFamily="18" charset="0"/>
                          </a:rPr>
                          <m:t>+</m:t>
                        </m:r>
                        <m:r>
                          <a:rPr lang="en-US" altLang="zh-CN" sz="2800" b="0" i="1">
                            <a:latin typeface="Cambria Math" panose="02040503050406030204" pitchFamily="18" charset="0"/>
                          </a:rPr>
                          <m:t>1</m:t>
                        </m:r>
                        <m:r>
                          <a:rPr lang="en-US" altLang="zh-CN" sz="2800" b="0" i="1">
                            <a:latin typeface="Cambria Math" panose="02040503050406030204" pitchFamily="18" charset="0"/>
                          </a:rPr>
                          <m:t>)</m:t>
                        </m:r>
                      </m:sup>
                    </m:sSup>
                  </m:oMath>
                </a14:m>
                <a:r>
                  <a:rPr lang="en-US" altLang="zh-CN" sz="2800" dirty="0"/>
                  <a:t> </a:t>
                </a:r>
                <a14:m>
                  <m:oMath xmlns:m="http://schemas.openxmlformats.org/officeDocument/2006/math">
                    <m:r>
                      <a:rPr lang="en-US" altLang="zh-CN" sz="2800" i="1">
                        <a:latin typeface="Cambria Math" panose="02040503050406030204" pitchFamily="18" charset="0"/>
                      </a:rPr>
                      <m:t>←</m:t>
                    </m:r>
                  </m:oMath>
                </a14:m>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𝑤</m:t>
                        </m:r>
                      </m:e>
                      <m:sup>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sup>
                    </m:sSup>
                  </m:oMath>
                </a14:m>
                <a:r>
                  <a:rPr lang="en-US" altLang="zh-CN" sz="2800" dirty="0"/>
                  <a:t> - </a:t>
                </a:r>
                <a:r>
                  <a:rPr lang="en-US" altLang="zh-CN" sz="2800" b="0" dirty="0">
                    <a:latin typeface="Symbol" panose="05050102010706020507" pitchFamily="18" charset="2"/>
                  </a:rPr>
                  <a:t>h</a:t>
                </a:r>
                <a:r>
                  <a:rPr lang="zh-CN" altLang="en-US" sz="2800" dirty="0"/>
                  <a:t> </a:t>
                </a:r>
                <a14:m>
                  <m:oMath xmlns:m="http://schemas.openxmlformats.org/officeDocument/2006/math">
                    <m:r>
                      <m:rPr>
                        <m:sty m:val="p"/>
                      </m:rPr>
                      <a:rPr lang="zh-CN" altLang="en-US" sz="2800" i="1">
                        <a:latin typeface="Cambria Math" panose="02040503050406030204" pitchFamily="18" charset="0"/>
                      </a:rPr>
                      <m:t>∇</m:t>
                    </m:r>
                    <m:r>
                      <a:rPr lang="en-US" altLang="zh-CN" sz="2800" i="1" baseline="-25000">
                        <a:latin typeface="Cambria Math" panose="02040503050406030204" pitchFamily="18" charset="0"/>
                      </a:rPr>
                      <m:t>𝑤</m:t>
                    </m:r>
                    <m:r>
                      <a:rPr lang="en-US" altLang="zh-CN" sz="2800" i="1">
                        <a:latin typeface="Cambria Math" panose="02040503050406030204" pitchFamily="18" charset="0"/>
                      </a:rPr>
                      <m:t>𝐿</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𝑤</m:t>
                        </m:r>
                      </m:e>
                    </m:d>
                  </m:oMath>
                </a14:m>
                <a:endParaRPr lang="en-US" altLang="zh-CN" sz="2800" dirty="0"/>
              </a:p>
              <a:p>
                <a:pPr marL="0" indent="0">
                  <a:lnSpc>
                    <a:spcPct val="150000"/>
                  </a:lnSpc>
                  <a:buNone/>
                </a:pPr>
                <a:r>
                  <a:rPr lang="en-US" altLang="zh-CN" sz="2800" b="0" dirty="0"/>
                  <a:t>   </a:t>
                </a:r>
                <a:r>
                  <a:rPr lang="en-US" altLang="zh-CN" sz="2800" b="0" dirty="0">
                    <a:latin typeface="Symbol" panose="05050102010706020507" pitchFamily="18" charset="2"/>
                  </a:rPr>
                  <a:t>h&gt;0</a:t>
                </a:r>
                <a:r>
                  <a:rPr lang="en-US" altLang="zh-CN" sz="2800" dirty="0">
                    <a:latin typeface="Symbol" panose="05050102010706020507" pitchFamily="18" charset="2"/>
                  </a:rPr>
                  <a:t> : </a:t>
                </a:r>
                <a:r>
                  <a:rPr lang="en-US" altLang="zh-CN" sz="2800" b="0" dirty="0"/>
                  <a:t>learning rate (step size)</a:t>
                </a:r>
                <a:endParaRPr lang="en-US" altLang="zh-CN" sz="2800" dirty="0">
                  <a:latin typeface="Cambria Math" panose="02040503050406030204" pitchFamily="18" charset="0"/>
                </a:endParaRPr>
              </a:p>
            </p:txBody>
          </p:sp>
        </mc:Choice>
        <mc:Fallback>
          <p:sp>
            <p:nvSpPr>
              <p:cNvPr id="9" name="内容占位符 8"/>
              <p:cNvSpPr>
                <a:spLocks noRot="1" noChangeAspect="1" noMove="1" noResize="1" noEditPoints="1" noAdjustHandles="1" noChangeArrowheads="1" noChangeShapeType="1" noTextEdit="1"/>
              </p:cNvSpPr>
              <p:nvPr>
                <p:ph idx="1"/>
              </p:nvPr>
            </p:nvSpPr>
            <p:spPr>
              <a:xfrm>
                <a:off x="655320" y="1874231"/>
                <a:ext cx="8140722" cy="4049487"/>
              </a:xfrm>
              <a:blipFill rotWithShape="1">
                <a:blip r:embed="rId5"/>
                <a:stretch>
                  <a:fillRect t="-9" b="11"/>
                </a:stretch>
              </a:blipFill>
            </p:spPr>
            <p:txBody>
              <a:bodyPr/>
              <a:lstStyle/>
              <a:p>
                <a:r>
                  <a:rPr lang="zh-CN" altLang="en-US">
                    <a:noFill/>
                  </a:rPr>
                  <a:t> </a:t>
                </a:r>
              </a:p>
            </p:txBody>
          </p:sp>
        </mc:Fallback>
      </mc:AlternateContent>
      <p:cxnSp>
        <p:nvCxnSpPr>
          <p:cNvPr id="20" name="直接连接符 19"/>
          <p:cNvCxnSpPr/>
          <p:nvPr/>
        </p:nvCxnSpPr>
        <p:spPr>
          <a:xfrm>
            <a:off x="8168321" y="5563099"/>
            <a:ext cx="1080000" cy="0"/>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4" name="椭圆 3"/>
          <p:cNvSpPr/>
          <p:nvPr/>
        </p:nvSpPr>
        <p:spPr>
          <a:xfrm>
            <a:off x="6840012" y="3863546"/>
            <a:ext cx="214183" cy="222422"/>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6716444" y="3429000"/>
            <a:ext cx="337751" cy="1028114"/>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11048186" y="2478276"/>
            <a:ext cx="1062502" cy="400110"/>
          </a:xfrm>
          <a:prstGeom prst="rect">
            <a:avLst/>
          </a:prstGeom>
          <a:noFill/>
        </p:spPr>
        <p:txBody>
          <a:bodyPr wrap="square" rtlCol="0">
            <a:spAutoFit/>
          </a:bodyPr>
          <a:lstStyle/>
          <a:p>
            <a:r>
              <a:rPr lang="en-US" altLang="zh-CN" sz="2000" dirty="0"/>
              <a:t>Positive </a:t>
            </a:r>
            <a:endParaRPr lang="zh-CN" altLang="en-US" sz="2000" dirty="0"/>
          </a:p>
        </p:txBody>
      </p:sp>
      <p:sp>
        <p:nvSpPr>
          <p:cNvPr id="24" name="文本框 23"/>
          <p:cNvSpPr txBox="1"/>
          <p:nvPr/>
        </p:nvSpPr>
        <p:spPr>
          <a:xfrm>
            <a:off x="6389698" y="4492428"/>
            <a:ext cx="1340000" cy="590931"/>
          </a:xfrm>
          <a:prstGeom prst="rect">
            <a:avLst/>
          </a:prstGeom>
          <a:noFill/>
        </p:spPr>
        <p:txBody>
          <a:bodyPr wrap="square" rtlCol="0">
            <a:spAutoFit/>
          </a:bodyPr>
          <a:lstStyle/>
          <a:p>
            <a:pPr>
              <a:lnSpc>
                <a:spcPct val="80000"/>
              </a:lnSpc>
            </a:pPr>
            <a:r>
              <a:rPr lang="en-US" altLang="zh-CN" sz="2000" dirty="0"/>
              <a:t>Negative</a:t>
            </a:r>
            <a:endParaRPr lang="en-US" altLang="zh-CN" sz="2000" dirty="0"/>
          </a:p>
          <a:p>
            <a:pPr>
              <a:lnSpc>
                <a:spcPct val="80000"/>
              </a:lnSpc>
            </a:pPr>
            <a:r>
              <a:rPr lang="en-US" altLang="zh-CN" sz="2000" dirty="0"/>
              <a:t>Gradient </a:t>
            </a:r>
            <a:endParaRPr lang="zh-CN" altLang="en-US" sz="2000" dirty="0"/>
          </a:p>
        </p:txBody>
      </p:sp>
      <p:sp>
        <p:nvSpPr>
          <p:cNvPr id="3" name="页脚占位符 2"/>
          <p:cNvSpPr>
            <a:spLocks noGrp="1"/>
          </p:cNvSpPr>
          <p:nvPr>
            <p:ph type="ftr" sz="quarter" idx="11"/>
            <p:custDataLst>
              <p:tags r:id="rId6"/>
            </p:custDataLst>
          </p:nvPr>
        </p:nvSpPr>
        <p:spPr/>
        <p:txBody>
          <a:bodyPr/>
          <a:lstStyle/>
          <a:p>
            <a:r>
              <a:rPr lang="en-US" altLang="zh-TW"/>
              <a:t>@2023 Stan Z. Li, Westlake University</a:t>
            </a:r>
            <a:endParaRPr lang="zh-TW" altLang="en-US" dirty="0"/>
          </a:p>
        </p:txBody>
      </p:sp>
      <p:sp>
        <p:nvSpPr>
          <p:cNvPr id="6" name="灯片编号占位符 5"/>
          <p:cNvSpPr>
            <a:spLocks noGrp="1"/>
          </p:cNvSpPr>
          <p:nvPr>
            <p:ph type="sldNum" sz="quarter" idx="12"/>
            <p:custDataLst>
              <p:tags r:id="rId7"/>
            </p:custDataLst>
          </p:nvPr>
        </p:nvSpPr>
        <p:spPr/>
        <p:txBody>
          <a:bodyPr/>
          <a:lstStyle/>
          <a:p>
            <a:fld id="{D7E73BF0-1322-481A-85B0-7D5783909D9E}" type="slidenum">
              <a:rPr lang="zh-TW" altLang="en-US" smtClean="0"/>
            </a:fld>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a:spLocks noGrp="1"/>
          </p:cNvSpPr>
          <p:nvPr>
            <p:ph type="title"/>
          </p:nvPr>
        </p:nvSpPr>
        <p:spPr>
          <a:xfrm>
            <a:off x="0" y="239486"/>
            <a:ext cx="12192000" cy="986970"/>
          </a:xfrm>
        </p:spPr>
        <p:txBody>
          <a:bodyPr>
            <a:normAutofit/>
          </a:bodyPr>
          <a:lstStyle/>
          <a:p>
            <a:r>
              <a:rPr lang="en-US" altLang="zh-TW" dirty="0"/>
              <a:t>Outline</a:t>
            </a:r>
            <a:endParaRPr lang="zh-TW" altLang="en-US" dirty="0"/>
          </a:p>
        </p:txBody>
      </p:sp>
      <p:sp>
        <p:nvSpPr>
          <p:cNvPr id="11" name="内容占位符 3"/>
          <p:cNvSpPr>
            <a:spLocks noGrp="1"/>
          </p:cNvSpPr>
          <p:nvPr>
            <p:ph idx="1"/>
          </p:nvPr>
        </p:nvSpPr>
        <p:spPr>
          <a:xfrm>
            <a:off x="1367692" y="1625600"/>
            <a:ext cx="9339385" cy="4931507"/>
          </a:xfrm>
        </p:spPr>
        <p:txBody>
          <a:bodyPr>
            <a:normAutofit/>
          </a:bodyPr>
          <a:lstStyle/>
          <a:p>
            <a:pPr marL="514350" indent="-514350">
              <a:buFont typeface="+mj-lt"/>
              <a:buAutoNum type="arabicPeriod"/>
            </a:pPr>
            <a:r>
              <a:rPr lang="en-US" altLang="zh-CN" dirty="0">
                <a:solidFill>
                  <a:schemeClr val="bg1">
                    <a:lumMod val="75000"/>
                  </a:schemeClr>
                </a:solidFill>
                <a:effectLst/>
                <a:cs typeface="+mn-lt"/>
                <a:sym typeface="+mn-ea"/>
              </a:rPr>
              <a:t>Multilayer Perceptron</a:t>
            </a:r>
            <a:endParaRPr lang="en-US" altLang="zh-CN" dirty="0">
              <a:solidFill>
                <a:schemeClr val="bg1">
                  <a:lumMod val="75000"/>
                </a:schemeClr>
              </a:solidFill>
            </a:endParaRPr>
          </a:p>
          <a:p>
            <a:pPr marL="514350" indent="-514350">
              <a:buFont typeface="+mj-lt"/>
              <a:buAutoNum type="arabicPeriod"/>
            </a:pPr>
            <a:r>
              <a:rPr lang="en-US" altLang="zh-CN" dirty="0">
                <a:solidFill>
                  <a:schemeClr val="bg1">
                    <a:lumMod val="75000"/>
                  </a:schemeClr>
                </a:solidFill>
              </a:rPr>
              <a:t>Training and Optimization </a:t>
            </a:r>
            <a:endParaRPr lang="en-US" altLang="zh-CN" dirty="0">
              <a:solidFill>
                <a:schemeClr val="bg1">
                  <a:lumMod val="75000"/>
                </a:schemeClr>
              </a:solidFill>
            </a:endParaRPr>
          </a:p>
          <a:p>
            <a:pPr marL="514350" indent="-514350">
              <a:buFont typeface="+mj-lt"/>
              <a:buAutoNum type="arabicPeriod"/>
            </a:pPr>
            <a:r>
              <a:rPr lang="en-US" altLang="zh-CN" dirty="0">
                <a:solidFill>
                  <a:schemeClr val="tx1"/>
                </a:solidFill>
              </a:rPr>
              <a:t>Convolution Neural Networks</a:t>
            </a:r>
            <a:endParaRPr lang="en-US" altLang="zh-CN" dirty="0">
              <a:solidFill>
                <a:schemeClr val="tx1"/>
              </a:solidFill>
            </a:endParaRPr>
          </a:p>
          <a:p>
            <a:pPr marL="514350" indent="-514350">
              <a:buFont typeface="+mj-lt"/>
              <a:buAutoNum type="arabicPeriod"/>
            </a:pPr>
            <a:r>
              <a:rPr lang="en-US" altLang="zh-CN" dirty="0">
                <a:solidFill>
                  <a:schemeClr val="bg1">
                    <a:lumMod val="75000"/>
                  </a:schemeClr>
                </a:solidFill>
                <a:sym typeface="+mn-ea"/>
              </a:rPr>
              <a:t>Classic CNN Model Architectures</a:t>
            </a:r>
            <a:endParaRPr lang="en-US" altLang="zh-CN" dirty="0">
              <a:solidFill>
                <a:schemeClr val="bg1">
                  <a:lumMod val="75000"/>
                </a:schemeClr>
              </a:solidFill>
              <a:sym typeface="+mn-ea"/>
            </a:endParaRPr>
          </a:p>
        </p:txBody>
      </p:sp>
      <p:sp>
        <p:nvSpPr>
          <p:cNvPr id="12" name="页脚占位符 11"/>
          <p:cNvSpPr>
            <a:spLocks noGrp="1"/>
          </p:cNvSpPr>
          <p:nvPr>
            <p:ph type="ftr" sz="quarter" idx="11"/>
            <p:custDataLst>
              <p:tags r:id="rId1"/>
            </p:custDataLst>
          </p:nvPr>
        </p:nvSpPr>
        <p:spPr/>
        <p:txBody>
          <a:bodyPr/>
          <a:p>
            <a:r>
              <a:rPr lang="en-US" altLang="zh-TW"/>
              <a:t>@2023 Stan Z. Li, Westlake University</a:t>
            </a:r>
            <a:endParaRPr lang="zh-TW"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Types in ML</a:t>
            </a:r>
            <a:endParaRPr lang="zh-CN" altLang="en-US" dirty="0"/>
          </a:p>
        </p:txBody>
      </p:sp>
      <p:sp>
        <p:nvSpPr>
          <p:cNvPr id="7" name="页脚占位符 6"/>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graphicFrame>
        <p:nvGraphicFramePr>
          <p:cNvPr id="6" name="表格 8"/>
          <p:cNvGraphicFramePr>
            <a:graphicFrameLocks noGrp="1"/>
          </p:cNvGraphicFramePr>
          <p:nvPr/>
        </p:nvGraphicFramePr>
        <p:xfrm>
          <a:off x="2032000" y="2329541"/>
          <a:ext cx="8127999" cy="2982960"/>
        </p:xfrm>
        <a:graphic>
          <a:graphicData uri="http://schemas.openxmlformats.org/drawingml/2006/table">
            <a:tbl>
              <a:tblPr firstRow="1" bandRow="1">
                <a:tableStyleId>{5C22544A-7EE6-4342-B048-85BDC9FD1C3A}</a:tableStyleId>
              </a:tblPr>
              <a:tblGrid>
                <a:gridCol w="2709333"/>
                <a:gridCol w="2709333"/>
                <a:gridCol w="2709333"/>
              </a:tblGrid>
              <a:tr h="540000">
                <a:tc>
                  <a:txBody>
                    <a:bodyPr/>
                    <a:lstStyle/>
                    <a:p>
                      <a:pPr algn="ctr"/>
                      <a:r>
                        <a:rPr lang="en-US" altLang="zh-CN" sz="2400" dirty="0"/>
                        <a:t>Data Type</a:t>
                      </a:r>
                      <a:endParaRPr lang="zh-CN" altLang="en-US" sz="2400" dirty="0"/>
                    </a:p>
                  </a:txBody>
                  <a:tcPr/>
                </a:tc>
                <a:tc>
                  <a:txBody>
                    <a:bodyPr/>
                    <a:lstStyle/>
                    <a:p>
                      <a:pPr algn="ctr"/>
                      <a:r>
                        <a:rPr lang="en-US" altLang="zh-CN" sz="2400" dirty="0"/>
                        <a:t>Mathematics</a:t>
                      </a:r>
                      <a:endParaRPr lang="zh-CN" altLang="en-US" sz="2400" dirty="0"/>
                    </a:p>
                  </a:txBody>
                  <a:tcPr/>
                </a:tc>
                <a:tc>
                  <a:txBody>
                    <a:bodyPr/>
                    <a:lstStyle/>
                    <a:p>
                      <a:pPr algn="ctr"/>
                      <a:r>
                        <a:rPr lang="en-US" altLang="zh-CN" sz="2400" dirty="0"/>
                        <a:t>Sequence of Data</a:t>
                      </a:r>
                      <a:endParaRPr lang="zh-CN" altLang="en-US" sz="2400" dirty="0"/>
                    </a:p>
                  </a:txBody>
                  <a:tcPr/>
                </a:tc>
              </a:tr>
              <a:tr h="540000">
                <a:tc>
                  <a:txBody>
                    <a:bodyPr/>
                    <a:lstStyle/>
                    <a:p>
                      <a:pPr algn="ctr"/>
                      <a:r>
                        <a:rPr lang="en-US" altLang="zh-CN" sz="2400" dirty="0"/>
                        <a:t>0-D Number</a:t>
                      </a:r>
                      <a:endParaRPr lang="zh-CN" altLang="en-US" sz="2400" dirty="0"/>
                    </a:p>
                  </a:txBody>
                  <a:tcPr anchor="ctr"/>
                </a:tc>
                <a:tc>
                  <a:txBody>
                    <a:bodyPr/>
                    <a:lstStyle/>
                    <a:p>
                      <a:pPr algn="ctr"/>
                      <a:r>
                        <a:rPr lang="en-US" altLang="zh-CN" sz="2400" dirty="0"/>
                        <a:t>x (real, natural, categorical)</a:t>
                      </a:r>
                      <a:endParaRPr lang="zh-CN" altLang="en-US" sz="2400" dirty="0"/>
                    </a:p>
                  </a:txBody>
                  <a:tcPr anchor="ctr"/>
                </a:tc>
                <a:tc>
                  <a:txBody>
                    <a:bodyPr/>
                    <a:lstStyle/>
                    <a:p>
                      <a:pPr algn="ctr"/>
                      <a:r>
                        <a:rPr lang="en-US" altLang="zh-CN" sz="2400" dirty="0" err="1"/>
                        <a:t>x</a:t>
                      </a:r>
                      <a:r>
                        <a:rPr lang="en-US" altLang="zh-CN" sz="2400" baseline="30000" dirty="0" err="1"/>
                        <a:t>t</a:t>
                      </a:r>
                      <a:endParaRPr lang="zh-CN" altLang="en-US" sz="2400" baseline="30000" dirty="0"/>
                    </a:p>
                  </a:txBody>
                  <a:tcPr anchor="ctr"/>
                </a:tc>
              </a:tr>
              <a:tr h="540000">
                <a:tc>
                  <a:txBody>
                    <a:bodyPr/>
                    <a:lstStyle/>
                    <a:p>
                      <a:pPr algn="ctr"/>
                      <a:r>
                        <a:rPr lang="en-US" altLang="zh-CN" sz="2400" dirty="0"/>
                        <a:t>1-D Array</a:t>
                      </a:r>
                      <a:endParaRPr lang="zh-CN" altLang="en-US" sz="2400" dirty="0"/>
                    </a:p>
                  </a:txBody>
                  <a:tcPr anchor="ctr"/>
                </a:tc>
                <a:tc>
                  <a:txBody>
                    <a:bodyPr/>
                    <a:lstStyle/>
                    <a:p>
                      <a:pPr algn="ctr"/>
                      <a:r>
                        <a:rPr lang="en-US" altLang="zh-CN" sz="2400" dirty="0"/>
                        <a:t>vector </a:t>
                      </a:r>
                      <a:r>
                        <a:rPr lang="en-US" altLang="zh-CN" sz="2400" b="1" dirty="0"/>
                        <a:t>x</a:t>
                      </a:r>
                      <a:r>
                        <a:rPr lang="en-US" altLang="zh-CN" sz="2400" dirty="0"/>
                        <a:t>(</a:t>
                      </a:r>
                      <a:r>
                        <a:rPr lang="en-US" altLang="zh-CN" sz="2400" dirty="0" err="1"/>
                        <a:t>i</a:t>
                      </a:r>
                      <a:r>
                        <a:rPr lang="en-US" altLang="zh-CN" sz="2400" dirty="0"/>
                        <a:t>)</a:t>
                      </a:r>
                      <a:endParaRPr lang="zh-CN" alt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err="1"/>
                        <a:t>x</a:t>
                      </a:r>
                      <a:r>
                        <a:rPr lang="en-US" altLang="zh-CN" sz="2400" baseline="30000" dirty="0" err="1"/>
                        <a:t>t</a:t>
                      </a:r>
                      <a:r>
                        <a:rPr lang="en-US" altLang="zh-CN" sz="2400" dirty="0"/>
                        <a:t>(</a:t>
                      </a:r>
                      <a:r>
                        <a:rPr lang="en-US" altLang="zh-CN" sz="2400" dirty="0" err="1"/>
                        <a:t>i</a:t>
                      </a:r>
                      <a:r>
                        <a:rPr lang="en-US" altLang="zh-CN" sz="2400" dirty="0"/>
                        <a:t>)</a:t>
                      </a:r>
                      <a:endParaRPr lang="zh-CN" altLang="en-US" sz="2400" baseline="30000" dirty="0"/>
                    </a:p>
                  </a:txBody>
                  <a:tcPr anchor="ctr"/>
                </a:tc>
              </a:tr>
              <a:tr h="540000">
                <a:tc>
                  <a:txBody>
                    <a:bodyPr/>
                    <a:lstStyle/>
                    <a:p>
                      <a:pPr algn="ctr"/>
                      <a:r>
                        <a:rPr lang="en-US" altLang="zh-CN" sz="2400" dirty="0"/>
                        <a:t>2-D Array</a:t>
                      </a:r>
                      <a:endParaRPr lang="zh-CN" altLang="en-US" sz="2400" dirty="0"/>
                    </a:p>
                  </a:txBody>
                  <a:tcPr anchor="ctr"/>
                </a:tc>
                <a:tc>
                  <a:txBody>
                    <a:bodyPr/>
                    <a:lstStyle/>
                    <a:p>
                      <a:pPr algn="ctr"/>
                      <a:r>
                        <a:rPr lang="en-US" altLang="zh-CN" sz="2400" dirty="0"/>
                        <a:t>matrix </a:t>
                      </a:r>
                      <a:r>
                        <a:rPr lang="en-US" altLang="zh-CN" sz="2400" b="1" dirty="0"/>
                        <a:t>x</a:t>
                      </a:r>
                      <a:r>
                        <a:rPr lang="en-US" altLang="zh-CN" sz="2400" dirty="0"/>
                        <a:t>(</a:t>
                      </a:r>
                      <a:r>
                        <a:rPr lang="en-US" altLang="zh-CN" sz="2400" dirty="0" err="1"/>
                        <a:t>i,j</a:t>
                      </a:r>
                      <a:r>
                        <a:rPr lang="en-US" altLang="zh-CN" sz="2400" dirty="0"/>
                        <a:t>)</a:t>
                      </a:r>
                      <a:endParaRPr lang="zh-CN" alt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err="1"/>
                        <a:t>x</a:t>
                      </a:r>
                      <a:r>
                        <a:rPr lang="en-US" altLang="zh-CN" sz="2400" baseline="30000" dirty="0" err="1"/>
                        <a:t>t</a:t>
                      </a:r>
                      <a:r>
                        <a:rPr lang="en-US" altLang="zh-CN" sz="2400" dirty="0"/>
                        <a:t>(</a:t>
                      </a:r>
                      <a:r>
                        <a:rPr lang="en-US" altLang="zh-CN" sz="2400" dirty="0" err="1"/>
                        <a:t>i,j</a:t>
                      </a:r>
                      <a:r>
                        <a:rPr lang="en-US" altLang="zh-CN" sz="2400" dirty="0"/>
                        <a:t>)</a:t>
                      </a:r>
                      <a:endParaRPr lang="zh-CN" altLang="en-US" sz="2400" baseline="30000" dirty="0"/>
                    </a:p>
                  </a:txBody>
                  <a:tcPr anchor="ctr"/>
                </a:tc>
              </a:tr>
              <a:tr h="540000">
                <a:tc>
                  <a:txBody>
                    <a:bodyPr/>
                    <a:lstStyle/>
                    <a:p>
                      <a:pPr algn="ctr"/>
                      <a:r>
                        <a:rPr lang="en-US" altLang="zh-CN" sz="2400" dirty="0"/>
                        <a:t>n-D Array</a:t>
                      </a:r>
                      <a:endParaRPr lang="zh-CN" alt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t>tensor </a:t>
                      </a:r>
                      <a:r>
                        <a:rPr lang="en-US" altLang="zh-CN" sz="2400" b="1" dirty="0"/>
                        <a:t>x</a:t>
                      </a:r>
                      <a:r>
                        <a:rPr lang="en-US" altLang="zh-CN" sz="2400" dirty="0"/>
                        <a:t>(i</a:t>
                      </a:r>
                      <a:r>
                        <a:rPr lang="en-US" altLang="zh-CN" sz="2400" baseline="-25000" dirty="0"/>
                        <a:t>1</a:t>
                      </a:r>
                      <a:r>
                        <a:rPr lang="en-US" altLang="zh-CN" sz="2400" dirty="0"/>
                        <a:t>,i</a:t>
                      </a:r>
                      <a:r>
                        <a:rPr lang="en-US" altLang="zh-CN" sz="2400" baseline="-25000" dirty="0"/>
                        <a:t>2</a:t>
                      </a:r>
                      <a:r>
                        <a:rPr lang="en-US" altLang="zh-CN" sz="2400" dirty="0"/>
                        <a:t>,…,i</a:t>
                      </a:r>
                      <a:r>
                        <a:rPr lang="en-US" altLang="zh-CN" sz="2400" baseline="-25000" dirty="0"/>
                        <a:t>n</a:t>
                      </a:r>
                      <a:r>
                        <a:rPr lang="en-US" altLang="zh-CN" sz="2400" dirty="0"/>
                        <a:t>)</a:t>
                      </a:r>
                      <a:endParaRPr lang="zh-CN" altLang="en-US" sz="2400" dirty="0"/>
                    </a:p>
                  </a:txBody>
                  <a:tcPr anchor="ctr"/>
                </a:tc>
                <a:tc>
                  <a:txBody>
                    <a:bodyPr/>
                    <a:lstStyle/>
                    <a:p>
                      <a:pPr algn="ctr"/>
                      <a:r>
                        <a:rPr lang="en-US" altLang="zh-CN" sz="2400" b="1" dirty="0" err="1"/>
                        <a:t>x</a:t>
                      </a:r>
                      <a:r>
                        <a:rPr lang="en-US" altLang="zh-CN" sz="2400" baseline="30000" dirty="0" err="1"/>
                        <a:t>t</a:t>
                      </a:r>
                      <a:r>
                        <a:rPr lang="en-US" altLang="zh-CN" sz="2400" dirty="0"/>
                        <a:t>(i</a:t>
                      </a:r>
                      <a:r>
                        <a:rPr lang="en-US" altLang="zh-CN" sz="2400" baseline="-25000" dirty="0"/>
                        <a:t>1</a:t>
                      </a:r>
                      <a:r>
                        <a:rPr lang="en-US" altLang="zh-CN" sz="2400" dirty="0"/>
                        <a:t>,i</a:t>
                      </a:r>
                      <a:r>
                        <a:rPr lang="en-US" altLang="zh-CN" sz="2400" baseline="-25000" dirty="0"/>
                        <a:t>2</a:t>
                      </a:r>
                      <a:r>
                        <a:rPr lang="en-US" altLang="zh-CN" sz="2400" dirty="0"/>
                        <a:t>,…,i</a:t>
                      </a:r>
                      <a:r>
                        <a:rPr lang="en-US" altLang="zh-CN" sz="2400" baseline="-25000" dirty="0"/>
                        <a:t>n</a:t>
                      </a:r>
                      <a:r>
                        <a:rPr lang="en-US" altLang="zh-CN" sz="2400" dirty="0"/>
                        <a:t>)</a:t>
                      </a:r>
                      <a:endParaRPr lang="zh-CN" altLang="en-US" sz="2400" dirty="0"/>
                    </a:p>
                  </a:txBody>
                  <a:tcPr anchor="ct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Representation</a:t>
            </a:r>
            <a:endParaRPr lang="zh-CN" altLang="en-US" dirty="0"/>
          </a:p>
        </p:txBody>
      </p:sp>
      <p:sp>
        <p:nvSpPr>
          <p:cNvPr id="4" name="灯片编号占位符 3"/>
          <p:cNvSpPr>
            <a:spLocks noGrp="1"/>
          </p:cNvSpPr>
          <p:nvPr>
            <p:ph type="sldNum" sz="quarter" idx="12"/>
          </p:nvPr>
        </p:nvSpPr>
        <p:spPr/>
        <p:txBody>
          <a:bodyPr/>
          <a:lstStyle/>
          <a:p>
            <a:fld id="{D7E73BF0-1322-481A-85B0-7D5783909D9E}" type="slidenum">
              <a:rPr lang="zh-TW" altLang="en-US" smtClean="0"/>
            </a:fld>
            <a:endParaRPr lang="zh-TW" altLang="en-US"/>
          </a:p>
        </p:txBody>
      </p:sp>
      <p:sp>
        <p:nvSpPr>
          <p:cNvPr id="5" name="页脚占位符 4"/>
          <p:cNvSpPr>
            <a:spLocks noGrp="1"/>
          </p:cNvSpPr>
          <p:nvPr>
            <p:ph type="ftr" sz="quarter" idx="11"/>
          </p:nvPr>
        </p:nvSpPr>
        <p:spPr/>
        <p:txBody>
          <a:bodyPr/>
          <a:lstStyle/>
          <a:p>
            <a:r>
              <a:rPr lang="en-US" altLang="zh-TW"/>
              <a:t>@2023 Stan Z. Li, Westlake University</a:t>
            </a:r>
            <a:endParaRPr lang="zh-TW" altLang="en-US" dirty="0"/>
          </a:p>
        </p:txBody>
      </p:sp>
      <p:pic>
        <p:nvPicPr>
          <p:cNvPr id="7" name="图片 6"/>
          <p:cNvPicPr>
            <a:picLocks noChangeAspect="1"/>
          </p:cNvPicPr>
          <p:nvPr/>
        </p:nvPicPr>
        <p:blipFill>
          <a:blip r:embed="rId1"/>
          <a:stretch>
            <a:fillRect/>
          </a:stretch>
        </p:blipFill>
        <p:spPr>
          <a:xfrm>
            <a:off x="2013308" y="2280026"/>
            <a:ext cx="7683045" cy="26818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l="1" t="3848" r="-429" b="12444"/>
          <a:stretch>
            <a:fillRect/>
          </a:stretch>
        </p:blipFill>
        <p:spPr>
          <a:xfrm>
            <a:off x="2963222" y="1962957"/>
            <a:ext cx="6458208" cy="3864659"/>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20801" t="6713" r="26024" b="6187"/>
          <a:stretch>
            <a:fillRect/>
          </a:stretch>
        </p:blipFill>
        <p:spPr>
          <a:xfrm>
            <a:off x="470491" y="2988295"/>
            <a:ext cx="1493965" cy="1500855"/>
          </a:xfrm>
          <a:prstGeom prst="rect">
            <a:avLst/>
          </a:prstGeom>
        </p:spPr>
      </p:pic>
      <p:sp>
        <p:nvSpPr>
          <p:cNvPr id="27" name="文本框 26"/>
          <p:cNvSpPr txBox="1"/>
          <p:nvPr/>
        </p:nvSpPr>
        <p:spPr>
          <a:xfrm>
            <a:off x="3279904" y="5447000"/>
            <a:ext cx="80677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rPr>
              <a:t>Input</a:t>
            </a:r>
            <a:endParaRPr kumimoji="0" lang="zh-CN" altLang="en-US"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endParaRPr>
          </a:p>
        </p:txBody>
      </p:sp>
      <p:sp>
        <p:nvSpPr>
          <p:cNvPr id="28" name="文本框 27"/>
          <p:cNvSpPr txBox="1"/>
          <p:nvPr/>
        </p:nvSpPr>
        <p:spPr>
          <a:xfrm>
            <a:off x="8474149" y="5447000"/>
            <a:ext cx="245670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rPr>
              <a:t>Output: Class Scores</a:t>
            </a:r>
            <a:endParaRPr kumimoji="0" lang="zh-CN" altLang="en-US"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endParaRPr>
          </a:p>
        </p:txBody>
      </p:sp>
      <p:sp>
        <p:nvSpPr>
          <p:cNvPr id="29" name="文本框 28"/>
          <p:cNvSpPr txBox="1"/>
          <p:nvPr/>
        </p:nvSpPr>
        <p:spPr>
          <a:xfrm>
            <a:off x="262819" y="4664120"/>
            <a:ext cx="188529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rPr>
              <a:t>Image Size: </a:t>
            </a:r>
            <a:r>
              <a:rPr kumimoji="0" lang="en-US" altLang="zh-CN" sz="2000" b="0" i="1"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rPr>
              <a:t>N*N</a:t>
            </a:r>
            <a:endParaRPr kumimoji="0" lang="zh-CN" altLang="en-US" sz="2000" b="0" i="1"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endParaRPr>
          </a:p>
        </p:txBody>
      </p:sp>
      <p:sp>
        <p:nvSpPr>
          <p:cNvPr id="30" name="文本框 29"/>
          <p:cNvSpPr txBox="1"/>
          <p:nvPr/>
        </p:nvSpPr>
        <p:spPr>
          <a:xfrm>
            <a:off x="5275328" y="5931000"/>
            <a:ext cx="94978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rPr>
              <a:t>Layer 2</a:t>
            </a:r>
            <a:endParaRPr kumimoji="0" lang="zh-CN" altLang="en-US"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endParaRPr>
          </a:p>
        </p:txBody>
      </p:sp>
      <p:sp>
        <p:nvSpPr>
          <p:cNvPr id="31" name="文本框 30"/>
          <p:cNvSpPr txBox="1"/>
          <p:nvPr/>
        </p:nvSpPr>
        <p:spPr>
          <a:xfrm>
            <a:off x="6364630" y="5918188"/>
            <a:ext cx="917727"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rPr>
              <a:t>layer 3</a:t>
            </a:r>
            <a:endParaRPr kumimoji="0" lang="zh-CN" altLang="en-US"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endParaRPr>
          </a:p>
        </p:txBody>
      </p:sp>
      <p:sp>
        <p:nvSpPr>
          <p:cNvPr id="32" name="文本框 31"/>
          <p:cNvSpPr txBox="1"/>
          <p:nvPr/>
        </p:nvSpPr>
        <p:spPr>
          <a:xfrm>
            <a:off x="7424425" y="5788109"/>
            <a:ext cx="91044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rPr>
              <a:t>layer 4</a:t>
            </a:r>
            <a:endParaRPr kumimoji="0" lang="zh-CN" altLang="en-US"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endParaRPr>
          </a:p>
        </p:txBody>
      </p:sp>
      <p:sp>
        <p:nvSpPr>
          <p:cNvPr id="4" name="标题 3"/>
          <p:cNvSpPr>
            <a:spLocks noGrp="1"/>
          </p:cNvSpPr>
          <p:nvPr>
            <p:ph type="title"/>
          </p:nvPr>
        </p:nvSpPr>
        <p:spPr/>
        <p:txBody>
          <a:bodyPr>
            <a:normAutofit/>
          </a:bodyPr>
          <a:lstStyle/>
          <a:p>
            <a:r>
              <a:rPr lang="en-US" altLang="zh-CN" dirty="0"/>
              <a:t>Motivations for CNN: Computational Reasons</a:t>
            </a:r>
            <a:endParaRPr lang="zh-CN" altLang="en-US" dirty="0"/>
          </a:p>
        </p:txBody>
      </p:sp>
      <p:sp>
        <p:nvSpPr>
          <p:cNvPr id="42" name="文本框 41"/>
          <p:cNvSpPr txBox="1"/>
          <p:nvPr/>
        </p:nvSpPr>
        <p:spPr>
          <a:xfrm>
            <a:off x="4157673" y="5788109"/>
            <a:ext cx="105894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rPr>
              <a:t>Layer 1</a:t>
            </a:r>
            <a:endParaRPr kumimoji="0" lang="zh-CN" altLang="en-US" sz="2000" b="0" i="0" u="none" strike="noStrike" kern="1200" cap="none" spc="0" normalizeH="0" baseline="0" noProof="0" dirty="0">
              <a:ln>
                <a:noFill/>
              </a:ln>
              <a:solidFill>
                <a:prstClr val="black"/>
              </a:solidFill>
              <a:effectLst/>
              <a:uLnTx/>
              <a:uFillTx/>
              <a:ea typeface="等线" panose="02010600030101010101" charset="-122"/>
              <a:cs typeface="Times New Roman" panose="02020603050405020304" pitchFamily="18" charset="0"/>
            </a:endParaRPr>
          </a:p>
        </p:txBody>
      </p:sp>
      <p:grpSp>
        <p:nvGrpSpPr>
          <p:cNvPr id="3" name="组合 2"/>
          <p:cNvGrpSpPr/>
          <p:nvPr/>
        </p:nvGrpSpPr>
        <p:grpSpPr>
          <a:xfrm>
            <a:off x="2525137" y="2442575"/>
            <a:ext cx="589970" cy="2902992"/>
            <a:chOff x="2525137" y="2442575"/>
            <a:chExt cx="589970" cy="2902992"/>
          </a:xfrm>
        </p:grpSpPr>
        <p:sp>
          <p:nvSpPr>
            <p:cNvPr id="26" name="文本框 25"/>
            <p:cNvSpPr txBox="1"/>
            <p:nvPr/>
          </p:nvSpPr>
          <p:spPr>
            <a:xfrm rot="5400000">
              <a:off x="2736703" y="4216933"/>
              <a:ext cx="23358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a:t>
              </a:r>
              <a:endParaRPr kumimoji="0" lang="zh-CN" altLang="en-US" sz="2800" b="0" i="0" u="none" strike="noStrike" kern="1200" cap="none" spc="0" normalizeH="0" baseline="0" noProof="0" dirty="0">
                <a:ln>
                  <a:noFill/>
                </a:ln>
                <a:solidFill>
                  <a:prstClr val="black"/>
                </a:solidFill>
                <a:effectLst/>
                <a:uLnTx/>
                <a:uFillTx/>
                <a:ea typeface="等线" panose="02010600030101010101" charset="-122"/>
                <a:cs typeface="+mn-cs"/>
              </a:endParaRPr>
            </a:p>
          </p:txBody>
        </p:sp>
        <mc:AlternateContent xmlns:mc="http://schemas.openxmlformats.org/markup-compatibility/2006">
          <mc:Choice xmlns:a14="http://schemas.microsoft.com/office/drawing/2010/main" Requires="a14">
            <p:sp>
              <p:nvSpPr>
                <p:cNvPr id="49" name="椭圆 48"/>
                <p:cNvSpPr/>
                <p:nvPr/>
              </p:nvSpPr>
              <p:spPr>
                <a:xfrm>
                  <a:off x="2525137" y="2442575"/>
                  <a:ext cx="497064" cy="495528"/>
                </a:xfrm>
                <a:prstGeom prst="ellips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ctrlPr>
                          </m:sSubPr>
                          <m:e>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𝑥</m:t>
                            </m:r>
                          </m:e>
                          <m:sub>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1</m:t>
                            </m:r>
                          </m:sub>
                        </m:sSub>
                      </m:oMath>
                    </m:oMathPara>
                  </a14:m>
                  <a:endParaRPr kumimoji="0" lang="zh-CN" altLang="en-US" sz="2800" b="0" i="0" u="none" strike="noStrike" kern="1200" cap="none" spc="0" normalizeH="0" baseline="0" noProof="0" dirty="0">
                    <a:ln>
                      <a:noFill/>
                    </a:ln>
                    <a:solidFill>
                      <a:prstClr val="white"/>
                    </a:solidFill>
                    <a:effectLst/>
                    <a:uLnTx/>
                    <a:uFillTx/>
                    <a:ea typeface="等线" panose="02010600030101010101" charset="-122"/>
                    <a:cs typeface="Times New Roman" panose="02020603050405020304" pitchFamily="18" charset="0"/>
                  </a:endParaRPr>
                </a:p>
              </p:txBody>
            </p:sp>
          </mc:Choice>
          <mc:Fallback>
            <p:sp>
              <p:nvSpPr>
                <p:cNvPr id="49" name="椭圆 48"/>
                <p:cNvSpPr>
                  <a:spLocks noRot="1" noChangeAspect="1" noMove="1" noResize="1" noEditPoints="1" noAdjustHandles="1" noChangeArrowheads="1" noChangeShapeType="1" noTextEdit="1"/>
                </p:cNvSpPr>
                <p:nvPr/>
              </p:nvSpPr>
              <p:spPr>
                <a:xfrm>
                  <a:off x="2525137" y="2442575"/>
                  <a:ext cx="497064" cy="495528"/>
                </a:xfrm>
                <a:prstGeom prst="ellipse">
                  <a:avLst/>
                </a:prstGeom>
                <a:blipFill rotWithShape="1">
                  <a:blip r:embed="rId3"/>
                </a:bli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椭圆 53"/>
                <p:cNvSpPr/>
                <p:nvPr/>
              </p:nvSpPr>
              <p:spPr>
                <a:xfrm>
                  <a:off x="2525137" y="3051963"/>
                  <a:ext cx="497064" cy="495528"/>
                </a:xfrm>
                <a:prstGeom prst="ellips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ctrlPr>
                          </m:sSubPr>
                          <m:e>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𝑥</m:t>
                            </m:r>
                          </m:e>
                          <m:sub>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2</m:t>
                            </m:r>
                          </m:sub>
                        </m:sSub>
                      </m:oMath>
                    </m:oMathPara>
                  </a14:m>
                  <a:endParaRPr kumimoji="0" lang="zh-CN" altLang="en-US" sz="2800" b="0" i="0" u="none" strike="noStrike" kern="1200" cap="none" spc="0" normalizeH="0" baseline="0" noProof="0" dirty="0">
                    <a:ln>
                      <a:noFill/>
                    </a:ln>
                    <a:solidFill>
                      <a:prstClr val="white"/>
                    </a:solidFill>
                    <a:effectLst/>
                    <a:uLnTx/>
                    <a:uFillTx/>
                    <a:ea typeface="等线" panose="02010600030101010101" charset="-122"/>
                    <a:cs typeface="Times New Roman" panose="02020603050405020304" pitchFamily="18" charset="0"/>
                  </a:endParaRPr>
                </a:p>
              </p:txBody>
            </p:sp>
          </mc:Choice>
          <mc:Fallback>
            <p:sp>
              <p:nvSpPr>
                <p:cNvPr id="54" name="椭圆 53"/>
                <p:cNvSpPr>
                  <a:spLocks noRot="1" noChangeAspect="1" noMove="1" noResize="1" noEditPoints="1" noAdjustHandles="1" noChangeArrowheads="1" noChangeShapeType="1" noTextEdit="1"/>
                </p:cNvSpPr>
                <p:nvPr/>
              </p:nvSpPr>
              <p:spPr>
                <a:xfrm>
                  <a:off x="2525137" y="3051963"/>
                  <a:ext cx="497064" cy="495528"/>
                </a:xfrm>
                <a:prstGeom prst="ellipse">
                  <a:avLst/>
                </a:prstGeom>
                <a:blipFill rotWithShape="1">
                  <a:blip r:embed="rId4"/>
                </a:bli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椭圆 54"/>
                <p:cNvSpPr/>
                <p:nvPr/>
              </p:nvSpPr>
              <p:spPr>
                <a:xfrm>
                  <a:off x="2525137" y="3692454"/>
                  <a:ext cx="497064" cy="495528"/>
                </a:xfrm>
                <a:prstGeom prst="ellips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ctrlPr>
                          </m:sSubPr>
                          <m:e>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𝑥</m:t>
                            </m:r>
                          </m:e>
                          <m:sub>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3</m:t>
                            </m:r>
                          </m:sub>
                        </m:sSub>
                      </m:oMath>
                    </m:oMathPara>
                  </a14:m>
                  <a:endParaRPr kumimoji="0" lang="zh-CN" altLang="en-US" sz="2800" b="0" i="0" u="none" strike="noStrike" kern="1200" cap="none" spc="0" normalizeH="0" baseline="0" noProof="0" dirty="0">
                    <a:ln>
                      <a:noFill/>
                    </a:ln>
                    <a:solidFill>
                      <a:prstClr val="white"/>
                    </a:solidFill>
                    <a:effectLst/>
                    <a:uLnTx/>
                    <a:uFillTx/>
                    <a:ea typeface="等线" panose="02010600030101010101" charset="-122"/>
                    <a:cs typeface="Times New Roman" panose="02020603050405020304" pitchFamily="18" charset="0"/>
                  </a:endParaRPr>
                </a:p>
              </p:txBody>
            </p:sp>
          </mc:Choice>
          <mc:Fallback>
            <p:sp>
              <p:nvSpPr>
                <p:cNvPr id="55" name="椭圆 54"/>
                <p:cNvSpPr>
                  <a:spLocks noRot="1" noChangeAspect="1" noMove="1" noResize="1" noEditPoints="1" noAdjustHandles="1" noChangeArrowheads="1" noChangeShapeType="1" noTextEdit="1"/>
                </p:cNvSpPr>
                <p:nvPr/>
              </p:nvSpPr>
              <p:spPr>
                <a:xfrm>
                  <a:off x="2525137" y="3692454"/>
                  <a:ext cx="497064" cy="495528"/>
                </a:xfrm>
                <a:prstGeom prst="ellipse">
                  <a:avLst/>
                </a:prstGeom>
                <a:blipFill rotWithShape="1">
                  <a:blip r:embed="rId5"/>
                </a:bli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椭圆 55"/>
                <p:cNvSpPr/>
                <p:nvPr/>
              </p:nvSpPr>
              <p:spPr>
                <a:xfrm>
                  <a:off x="2525137" y="4850039"/>
                  <a:ext cx="497064" cy="495528"/>
                </a:xfrm>
                <a:prstGeom prst="ellips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en-US" altLang="zh-CN"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ctrlPr>
                          </m:sSubPr>
                          <m:e>
                            <m:r>
                              <a:rPr kumimoji="0" lang="en-US" altLang="zh-CN"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𝑥</m:t>
                            </m:r>
                          </m:e>
                          <m:sub>
                            <m:r>
                              <a:rPr kumimoji="0" lang="en-US" altLang="zh-CN"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𝑁</m:t>
                            </m:r>
                            <m:r>
                              <a:rPr kumimoji="0" lang="en-US" altLang="zh-CN"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m:t>
                            </m:r>
                            <m:r>
                              <a:rPr kumimoji="0" lang="en-US" altLang="zh-CN"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𝑁</m:t>
                            </m:r>
                          </m:sub>
                        </m:sSub>
                      </m:oMath>
                    </m:oMathPara>
                  </a14:m>
                  <a:endParaRPr kumimoji="0" lang="zh-CN" altLang="en-US" sz="2800" b="0" i="0" u="none" strike="noStrike" kern="1200" cap="none" spc="0" normalizeH="0" baseline="0" noProof="0" dirty="0">
                    <a:ln>
                      <a:noFill/>
                    </a:ln>
                    <a:solidFill>
                      <a:prstClr val="white"/>
                    </a:solidFill>
                    <a:effectLst/>
                    <a:uLnTx/>
                    <a:uFillTx/>
                    <a:ea typeface="等线" panose="02010600030101010101" charset="-122"/>
                    <a:cs typeface="Times New Roman" panose="02020603050405020304" pitchFamily="18" charset="0"/>
                  </a:endParaRPr>
                </a:p>
              </p:txBody>
            </p:sp>
          </mc:Choice>
          <mc:Fallback>
            <p:sp>
              <p:nvSpPr>
                <p:cNvPr id="56" name="椭圆 55"/>
                <p:cNvSpPr>
                  <a:spLocks noRot="1" noChangeAspect="1" noMove="1" noResize="1" noEditPoints="1" noAdjustHandles="1" noChangeArrowheads="1" noChangeShapeType="1" noTextEdit="1"/>
                </p:cNvSpPr>
                <p:nvPr/>
              </p:nvSpPr>
              <p:spPr>
                <a:xfrm>
                  <a:off x="2525137" y="4850039"/>
                  <a:ext cx="497064" cy="495528"/>
                </a:xfrm>
                <a:prstGeom prst="ellipse">
                  <a:avLst/>
                </a:prstGeom>
                <a:blipFill rotWithShape="1">
                  <a:blip r:embed="rId6"/>
                </a:bli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a:p>
        </p:txBody>
      </p:sp>
      <p:grpSp>
        <p:nvGrpSpPr>
          <p:cNvPr id="6" name="组合 5"/>
          <p:cNvGrpSpPr/>
          <p:nvPr/>
        </p:nvGrpSpPr>
        <p:grpSpPr>
          <a:xfrm>
            <a:off x="9615546" y="2386013"/>
            <a:ext cx="2224520" cy="2921196"/>
            <a:chOff x="9615546" y="2386013"/>
            <a:chExt cx="2224520" cy="2921196"/>
          </a:xfrm>
        </p:grpSpPr>
        <mc:AlternateContent xmlns:mc="http://schemas.openxmlformats.org/markup-compatibility/2006">
          <mc:Choice xmlns:a14="http://schemas.microsoft.com/office/drawing/2010/main" Requires="a14">
            <p:sp>
              <p:nvSpPr>
                <p:cNvPr id="57" name="椭圆 56"/>
                <p:cNvSpPr/>
                <p:nvPr/>
              </p:nvSpPr>
              <p:spPr>
                <a:xfrm>
                  <a:off x="9615546" y="2519334"/>
                  <a:ext cx="497064" cy="495528"/>
                </a:xfrm>
                <a:prstGeom prst="ellips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ctrlPr>
                          </m:sSubPr>
                          <m:e>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𝑦</m:t>
                            </m:r>
                          </m:e>
                          <m:sub>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1</m:t>
                            </m:r>
                          </m:sub>
                        </m:sSub>
                      </m:oMath>
                    </m:oMathPara>
                  </a14:m>
                  <a:endParaRPr kumimoji="0" lang="zh-CN" altLang="en-US" sz="2800" b="0" i="0" u="none" strike="noStrike" kern="1200" cap="none" spc="0" normalizeH="0" baseline="0" noProof="0" dirty="0">
                    <a:ln>
                      <a:noFill/>
                    </a:ln>
                    <a:solidFill>
                      <a:prstClr val="white"/>
                    </a:solidFill>
                    <a:effectLst/>
                    <a:uLnTx/>
                    <a:uFillTx/>
                    <a:ea typeface="等线" panose="02010600030101010101" charset="-122"/>
                    <a:cs typeface="Times New Roman" panose="02020603050405020304" pitchFamily="18" charset="0"/>
                  </a:endParaRPr>
                </a:p>
              </p:txBody>
            </p:sp>
          </mc:Choice>
          <mc:Fallback>
            <p:sp>
              <p:nvSpPr>
                <p:cNvPr id="57" name="椭圆 56"/>
                <p:cNvSpPr>
                  <a:spLocks noRot="1" noChangeAspect="1" noMove="1" noResize="1" noEditPoints="1" noAdjustHandles="1" noChangeArrowheads="1" noChangeShapeType="1" noTextEdit="1"/>
                </p:cNvSpPr>
                <p:nvPr/>
              </p:nvSpPr>
              <p:spPr>
                <a:xfrm>
                  <a:off x="9615546" y="2519334"/>
                  <a:ext cx="497064" cy="495528"/>
                </a:xfrm>
                <a:prstGeom prst="ellipse">
                  <a:avLst/>
                </a:prstGeom>
                <a:blipFill rotWithShape="1">
                  <a:blip r:embed="rId7"/>
                </a:bli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椭圆 57"/>
                <p:cNvSpPr/>
                <p:nvPr/>
              </p:nvSpPr>
              <p:spPr>
                <a:xfrm>
                  <a:off x="9615546" y="3097468"/>
                  <a:ext cx="497064" cy="495528"/>
                </a:xfrm>
                <a:prstGeom prst="ellips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ctrlPr>
                          </m:sSubPr>
                          <m:e>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𝑦</m:t>
                            </m:r>
                          </m:e>
                          <m:sub>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2</m:t>
                            </m:r>
                          </m:sub>
                        </m:sSub>
                      </m:oMath>
                    </m:oMathPara>
                  </a14:m>
                  <a:endParaRPr kumimoji="0" lang="zh-CN" altLang="en-US" sz="2800" b="0" i="0" u="none" strike="noStrike" kern="1200" cap="none" spc="0" normalizeH="0" baseline="0" noProof="0" dirty="0">
                    <a:ln>
                      <a:noFill/>
                    </a:ln>
                    <a:solidFill>
                      <a:prstClr val="white"/>
                    </a:solidFill>
                    <a:effectLst/>
                    <a:uLnTx/>
                    <a:uFillTx/>
                    <a:ea typeface="等线" panose="02010600030101010101" charset="-122"/>
                    <a:cs typeface="Times New Roman" panose="02020603050405020304" pitchFamily="18" charset="0"/>
                  </a:endParaRPr>
                </a:p>
              </p:txBody>
            </p:sp>
          </mc:Choice>
          <mc:Fallback>
            <p:sp>
              <p:nvSpPr>
                <p:cNvPr id="58" name="椭圆 57"/>
                <p:cNvSpPr>
                  <a:spLocks noRot="1" noChangeAspect="1" noMove="1" noResize="1" noEditPoints="1" noAdjustHandles="1" noChangeArrowheads="1" noChangeShapeType="1" noTextEdit="1"/>
                </p:cNvSpPr>
                <p:nvPr/>
              </p:nvSpPr>
              <p:spPr>
                <a:xfrm>
                  <a:off x="9615546" y="3097468"/>
                  <a:ext cx="497064" cy="495528"/>
                </a:xfrm>
                <a:prstGeom prst="ellipse">
                  <a:avLst/>
                </a:prstGeom>
                <a:blipFill rotWithShape="1">
                  <a:blip r:embed="rId8"/>
                </a:bli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椭圆 58"/>
                <p:cNvSpPr/>
                <p:nvPr/>
              </p:nvSpPr>
              <p:spPr>
                <a:xfrm>
                  <a:off x="9615546" y="3692454"/>
                  <a:ext cx="497064" cy="495528"/>
                </a:xfrm>
                <a:prstGeom prst="ellips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ctrlPr>
                          </m:sSubPr>
                          <m:e>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𝑦</m:t>
                            </m:r>
                          </m:e>
                          <m:sub>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3</m:t>
                            </m:r>
                          </m:sub>
                        </m:sSub>
                      </m:oMath>
                    </m:oMathPara>
                  </a14:m>
                  <a:endParaRPr kumimoji="0" lang="zh-CN" altLang="en-US" sz="2800" b="0" i="0" u="none" strike="noStrike" kern="1200" cap="none" spc="0" normalizeH="0" baseline="0" noProof="0" dirty="0">
                    <a:ln>
                      <a:noFill/>
                    </a:ln>
                    <a:solidFill>
                      <a:prstClr val="white"/>
                    </a:solidFill>
                    <a:effectLst/>
                    <a:uLnTx/>
                    <a:uFillTx/>
                    <a:ea typeface="等线" panose="02010600030101010101" charset="-122"/>
                    <a:cs typeface="Times New Roman" panose="02020603050405020304" pitchFamily="18" charset="0"/>
                  </a:endParaRPr>
                </a:p>
              </p:txBody>
            </p:sp>
          </mc:Choice>
          <mc:Fallback>
            <p:sp>
              <p:nvSpPr>
                <p:cNvPr id="59" name="椭圆 58"/>
                <p:cNvSpPr>
                  <a:spLocks noRot="1" noChangeAspect="1" noMove="1" noResize="1" noEditPoints="1" noAdjustHandles="1" noChangeArrowheads="1" noChangeShapeType="1" noTextEdit="1"/>
                </p:cNvSpPr>
                <p:nvPr/>
              </p:nvSpPr>
              <p:spPr>
                <a:xfrm>
                  <a:off x="9615546" y="3692454"/>
                  <a:ext cx="497064" cy="495528"/>
                </a:xfrm>
                <a:prstGeom prst="ellipse">
                  <a:avLst/>
                </a:prstGeom>
                <a:blipFill rotWithShape="1">
                  <a:blip r:embed="rId9"/>
                </a:bli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60" name="文本框 59"/>
            <p:cNvSpPr txBox="1"/>
            <p:nvPr/>
          </p:nvSpPr>
          <p:spPr>
            <a:xfrm rot="5400000">
              <a:off x="9884328" y="4132055"/>
              <a:ext cx="16798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a:t>
              </a:r>
              <a:endParaRPr kumimoji="0" lang="zh-CN" altLang="en-US" sz="2800" b="0" i="0" u="none" strike="noStrike" kern="1200" cap="none" spc="0" normalizeH="0" baseline="0" noProof="0" dirty="0">
                <a:ln>
                  <a:noFill/>
                </a:ln>
                <a:solidFill>
                  <a:prstClr val="black"/>
                </a:solidFill>
                <a:effectLst/>
                <a:uLnTx/>
                <a:uFillTx/>
                <a:ea typeface="等线" panose="02010600030101010101" charset="-122"/>
                <a:cs typeface="+mn-cs"/>
              </a:endParaRPr>
            </a:p>
          </p:txBody>
        </p:sp>
        <mc:AlternateContent xmlns:mc="http://schemas.openxmlformats.org/markup-compatibility/2006">
          <mc:Choice xmlns:a14="http://schemas.microsoft.com/office/drawing/2010/main" Requires="a14">
            <p:sp>
              <p:nvSpPr>
                <p:cNvPr id="61" name="椭圆 60"/>
                <p:cNvSpPr/>
                <p:nvPr/>
              </p:nvSpPr>
              <p:spPr>
                <a:xfrm>
                  <a:off x="9615546" y="4811681"/>
                  <a:ext cx="497064" cy="495528"/>
                </a:xfrm>
                <a:prstGeom prst="ellipse">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ctrlPr>
                          </m:sSubPr>
                          <m:e>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𝑦</m:t>
                            </m:r>
                          </m:e>
                          <m:sub>
                            <m:r>
                              <a:rPr kumimoji="0" lang="en-US" altLang="zh-CN" sz="2000" b="0" i="1" u="none" strike="noStrike" kern="1200" cap="none" spc="0" normalizeH="0" baseline="0" noProof="0" smtClean="0">
                                <a:ln>
                                  <a:noFill/>
                                </a:ln>
                                <a:solidFill>
                                  <a:schemeClr val="tx1"/>
                                </a:solidFill>
                                <a:effectLst/>
                                <a:uLnTx/>
                                <a:uFillTx/>
                                <a:latin typeface="Cambria Math" panose="02040503050406030204" pitchFamily="18" charset="0"/>
                                <a:ea typeface="等线" panose="02010600030101010101" charset="-122"/>
                                <a:cs typeface="Times New Roman" panose="02020603050405020304" pitchFamily="18" charset="0"/>
                              </a:rPr>
                              <m:t>10</m:t>
                            </m:r>
                          </m:sub>
                        </m:sSub>
                      </m:oMath>
                    </m:oMathPara>
                  </a14:m>
                  <a:endParaRPr kumimoji="0" lang="zh-CN" altLang="en-US" sz="2800" b="0" i="0" u="none" strike="noStrike" kern="1200" cap="none" spc="0" normalizeH="0" baseline="0" noProof="0" dirty="0">
                    <a:ln>
                      <a:noFill/>
                    </a:ln>
                    <a:solidFill>
                      <a:prstClr val="white"/>
                    </a:solidFill>
                    <a:effectLst/>
                    <a:uLnTx/>
                    <a:uFillTx/>
                    <a:ea typeface="等线" panose="02010600030101010101" charset="-122"/>
                    <a:cs typeface="Times New Roman" panose="02020603050405020304" pitchFamily="18" charset="0"/>
                  </a:endParaRPr>
                </a:p>
              </p:txBody>
            </p:sp>
          </mc:Choice>
          <mc:Fallback>
            <p:sp>
              <p:nvSpPr>
                <p:cNvPr id="61" name="椭圆 60"/>
                <p:cNvSpPr>
                  <a:spLocks noRot="1" noChangeAspect="1" noMove="1" noResize="1" noEditPoints="1" noAdjustHandles="1" noChangeArrowheads="1" noChangeShapeType="1" noTextEdit="1"/>
                </p:cNvSpPr>
                <p:nvPr/>
              </p:nvSpPr>
              <p:spPr>
                <a:xfrm>
                  <a:off x="9615546" y="4811681"/>
                  <a:ext cx="497064" cy="495528"/>
                </a:xfrm>
                <a:prstGeom prst="ellipse">
                  <a:avLst/>
                </a:prstGeom>
                <a:blipFill rotWithShape="1">
                  <a:blip r:embed="rId10"/>
                </a:bli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2" name="文本框 1"/>
            <p:cNvSpPr txBox="1"/>
            <p:nvPr/>
          </p:nvSpPr>
          <p:spPr>
            <a:xfrm>
              <a:off x="10303497" y="2386013"/>
              <a:ext cx="1536569" cy="2857326"/>
            </a:xfrm>
            <a:prstGeom prst="rect">
              <a:avLst/>
            </a:prstGeom>
            <a:noFill/>
          </p:spPr>
          <p:txBody>
            <a:bodyPr wrap="square" rtlCol="0">
              <a:noAutofit/>
            </a:bodyPr>
            <a:lstStyle/>
            <a:p>
              <a:pPr>
                <a:lnSpc>
                  <a:spcPct val="160000"/>
                </a:lnSpc>
              </a:pPr>
              <a:r>
                <a:rPr lang="en-US" altLang="zh-CN" sz="2400" dirty="0"/>
                <a:t>Dog</a:t>
              </a:r>
              <a:endParaRPr lang="en-US" altLang="zh-CN" sz="2400" dirty="0"/>
            </a:p>
            <a:p>
              <a:pPr>
                <a:lnSpc>
                  <a:spcPct val="160000"/>
                </a:lnSpc>
              </a:pPr>
              <a:r>
                <a:rPr lang="en-US" altLang="zh-CN" sz="2400" dirty="0"/>
                <a:t>Cat</a:t>
              </a:r>
              <a:endParaRPr lang="en-US" altLang="zh-CN" sz="2400" dirty="0"/>
            </a:p>
            <a:p>
              <a:pPr>
                <a:lnSpc>
                  <a:spcPct val="160000"/>
                </a:lnSpc>
              </a:pPr>
              <a:r>
                <a:rPr lang="en-US" altLang="zh-CN" sz="2400" dirty="0"/>
                <a:t>…</a:t>
              </a:r>
              <a:endParaRPr lang="en-US" altLang="zh-CN" sz="2400" dirty="0"/>
            </a:p>
            <a:p>
              <a:pPr>
                <a:lnSpc>
                  <a:spcPct val="160000"/>
                </a:lnSpc>
              </a:pPr>
              <a:r>
                <a:rPr lang="en-US" altLang="zh-CN" sz="2400" dirty="0"/>
                <a:t>…</a:t>
              </a:r>
              <a:endParaRPr lang="en-US" altLang="zh-CN" sz="2400" dirty="0"/>
            </a:p>
            <a:p>
              <a:pPr>
                <a:lnSpc>
                  <a:spcPct val="160000"/>
                </a:lnSpc>
              </a:pPr>
              <a:r>
                <a:rPr lang="en-US" altLang="zh-CN" sz="2400" dirty="0"/>
                <a:t>Monkey</a:t>
              </a:r>
              <a:endParaRPr lang="en-US" altLang="zh-CN" sz="2400" dirty="0"/>
            </a:p>
          </p:txBody>
        </p:sp>
      </p:grpSp>
      <p:grpSp>
        <p:nvGrpSpPr>
          <p:cNvPr id="15" name="组合 14"/>
          <p:cNvGrpSpPr/>
          <p:nvPr/>
        </p:nvGrpSpPr>
        <p:grpSpPr>
          <a:xfrm>
            <a:off x="3949700" y="5213349"/>
            <a:ext cx="4616451" cy="812700"/>
            <a:chOff x="3949700" y="5213349"/>
            <a:chExt cx="4616451" cy="812700"/>
          </a:xfrm>
        </p:grpSpPr>
        <p:sp>
          <p:nvSpPr>
            <p:cNvPr id="8" name="文本框 7"/>
            <p:cNvSpPr txBox="1"/>
            <p:nvPr/>
          </p:nvSpPr>
          <p:spPr>
            <a:xfrm>
              <a:off x="3949700" y="5307467"/>
              <a:ext cx="587759" cy="369332"/>
            </a:xfrm>
            <a:prstGeom prst="rect">
              <a:avLst/>
            </a:prstGeom>
            <a:noFill/>
          </p:spPr>
          <p:txBody>
            <a:bodyPr wrap="square" rtlCol="0">
              <a:spAutoFit/>
            </a:bodyPr>
            <a:lstStyle/>
            <a:p>
              <a:r>
                <a:rPr lang="en-US" altLang="zh-CN" dirty="0">
                  <a:solidFill>
                    <a:srgbClr val="C00000"/>
                  </a:solidFill>
                </a:rPr>
                <a:t>W1</a:t>
              </a:r>
              <a:endParaRPr lang="zh-CN" altLang="en-US" dirty="0">
                <a:solidFill>
                  <a:srgbClr val="C00000"/>
                </a:solidFill>
              </a:endParaRPr>
            </a:p>
          </p:txBody>
        </p:sp>
        <p:sp>
          <p:nvSpPr>
            <p:cNvPr id="9" name="文本框 8"/>
            <p:cNvSpPr txBox="1"/>
            <p:nvPr/>
          </p:nvSpPr>
          <p:spPr>
            <a:xfrm>
              <a:off x="4895850" y="5517017"/>
              <a:ext cx="587759" cy="369332"/>
            </a:xfrm>
            <a:prstGeom prst="rect">
              <a:avLst/>
            </a:prstGeom>
            <a:noFill/>
          </p:spPr>
          <p:txBody>
            <a:bodyPr wrap="square" rtlCol="0">
              <a:spAutoFit/>
            </a:bodyPr>
            <a:lstStyle/>
            <a:p>
              <a:r>
                <a:rPr lang="en-US" altLang="zh-CN" dirty="0">
                  <a:solidFill>
                    <a:srgbClr val="C00000"/>
                  </a:solidFill>
                </a:rPr>
                <a:t>W2</a:t>
              </a:r>
              <a:endParaRPr lang="zh-CN" altLang="en-US" dirty="0">
                <a:solidFill>
                  <a:srgbClr val="C00000"/>
                </a:solidFill>
              </a:endParaRPr>
            </a:p>
          </p:txBody>
        </p:sp>
        <p:sp>
          <p:nvSpPr>
            <p:cNvPr id="10" name="文本框 9"/>
            <p:cNvSpPr txBox="1"/>
            <p:nvPr/>
          </p:nvSpPr>
          <p:spPr>
            <a:xfrm>
              <a:off x="5911850" y="5656717"/>
              <a:ext cx="587759" cy="369332"/>
            </a:xfrm>
            <a:prstGeom prst="rect">
              <a:avLst/>
            </a:prstGeom>
            <a:noFill/>
          </p:spPr>
          <p:txBody>
            <a:bodyPr wrap="square" rtlCol="0">
              <a:spAutoFit/>
            </a:bodyPr>
            <a:lstStyle/>
            <a:p>
              <a:r>
                <a:rPr lang="en-US" altLang="zh-CN" dirty="0">
                  <a:solidFill>
                    <a:srgbClr val="C00000"/>
                  </a:solidFill>
                </a:rPr>
                <a:t>W3</a:t>
              </a:r>
              <a:endParaRPr lang="zh-CN" altLang="en-US" dirty="0">
                <a:solidFill>
                  <a:srgbClr val="C00000"/>
                </a:solidFill>
              </a:endParaRPr>
            </a:p>
          </p:txBody>
        </p:sp>
        <p:sp>
          <p:nvSpPr>
            <p:cNvPr id="13" name="文本框 12"/>
            <p:cNvSpPr txBox="1"/>
            <p:nvPr/>
          </p:nvSpPr>
          <p:spPr>
            <a:xfrm>
              <a:off x="6927850" y="5497967"/>
              <a:ext cx="587759" cy="369332"/>
            </a:xfrm>
            <a:prstGeom prst="rect">
              <a:avLst/>
            </a:prstGeom>
            <a:noFill/>
          </p:spPr>
          <p:txBody>
            <a:bodyPr wrap="square" rtlCol="0">
              <a:spAutoFit/>
            </a:bodyPr>
            <a:lstStyle/>
            <a:p>
              <a:r>
                <a:rPr lang="en-US" altLang="zh-CN" dirty="0">
                  <a:solidFill>
                    <a:srgbClr val="C00000"/>
                  </a:solidFill>
                </a:rPr>
                <a:t>W4</a:t>
              </a:r>
              <a:endParaRPr lang="zh-CN" altLang="en-US" dirty="0">
                <a:solidFill>
                  <a:srgbClr val="C00000"/>
                </a:solidFill>
              </a:endParaRPr>
            </a:p>
          </p:txBody>
        </p:sp>
        <p:sp>
          <p:nvSpPr>
            <p:cNvPr id="14" name="文本框 13"/>
            <p:cNvSpPr txBox="1"/>
            <p:nvPr/>
          </p:nvSpPr>
          <p:spPr>
            <a:xfrm>
              <a:off x="7988301" y="5213349"/>
              <a:ext cx="577850" cy="369332"/>
            </a:xfrm>
            <a:prstGeom prst="rect">
              <a:avLst/>
            </a:prstGeom>
            <a:noFill/>
          </p:spPr>
          <p:txBody>
            <a:bodyPr wrap="square" rtlCol="0">
              <a:spAutoFit/>
            </a:bodyPr>
            <a:lstStyle/>
            <a:p>
              <a:r>
                <a:rPr lang="en-US" altLang="zh-CN" dirty="0" err="1">
                  <a:solidFill>
                    <a:srgbClr val="C00000"/>
                  </a:solidFill>
                </a:rPr>
                <a:t>Wfc</a:t>
              </a:r>
              <a:endParaRPr lang="zh-CN" altLang="en-US" dirty="0">
                <a:solidFill>
                  <a:srgbClr val="C00000"/>
                </a:solidFill>
              </a:endParaRPr>
            </a:p>
          </p:txBody>
        </p:sp>
      </p:grpSp>
      <p:sp>
        <p:nvSpPr>
          <p:cNvPr id="16" name="文本框 15"/>
          <p:cNvSpPr txBox="1"/>
          <p:nvPr/>
        </p:nvSpPr>
        <p:spPr>
          <a:xfrm>
            <a:off x="9785350" y="5873750"/>
            <a:ext cx="1346200" cy="523220"/>
          </a:xfrm>
          <a:prstGeom prst="rect">
            <a:avLst/>
          </a:prstGeom>
          <a:noFill/>
        </p:spPr>
        <p:txBody>
          <a:bodyPr wrap="square" rtlCol="0">
            <a:spAutoFit/>
          </a:bodyPr>
          <a:lstStyle/>
          <a:p>
            <a:r>
              <a:rPr lang="en-US" altLang="zh-CN" sz="2800" b="1" dirty="0">
                <a:solidFill>
                  <a:srgbClr val="C00000"/>
                </a:solidFill>
              </a:rPr>
              <a:t>Y</a:t>
            </a:r>
            <a:r>
              <a:rPr lang="en-US" altLang="zh-CN" sz="2800" dirty="0">
                <a:solidFill>
                  <a:srgbClr val="C00000"/>
                </a:solidFill>
              </a:rPr>
              <a:t>=</a:t>
            </a:r>
            <a:r>
              <a:rPr lang="en-US" altLang="zh-CN" sz="2800" b="1" dirty="0">
                <a:solidFill>
                  <a:srgbClr val="C00000"/>
                </a:solidFill>
              </a:rPr>
              <a:t>F</a:t>
            </a:r>
            <a:r>
              <a:rPr lang="en-US" altLang="zh-CN" sz="2800" dirty="0">
                <a:solidFill>
                  <a:srgbClr val="C00000"/>
                </a:solidFill>
              </a:rPr>
              <a:t>(</a:t>
            </a:r>
            <a:r>
              <a:rPr lang="en-US" altLang="zh-CN" sz="2800" b="1" dirty="0">
                <a:solidFill>
                  <a:srgbClr val="C00000"/>
                </a:solidFill>
              </a:rPr>
              <a:t>W</a:t>
            </a:r>
            <a:r>
              <a:rPr lang="en-US" altLang="zh-CN" sz="2800" dirty="0">
                <a:solidFill>
                  <a:srgbClr val="C00000"/>
                </a:solidFill>
              </a:rPr>
              <a:t>)</a:t>
            </a:r>
            <a:endParaRPr lang="zh-CN" alt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64223" y="1416839"/>
            <a:ext cx="5202371" cy="3113153"/>
            <a:chOff x="464223" y="946322"/>
            <a:chExt cx="5202371" cy="3113153"/>
          </a:xfrm>
        </p:grpSpPr>
        <p:pic>
          <p:nvPicPr>
            <p:cNvPr id="5" name="图片 4"/>
            <p:cNvPicPr>
              <a:picLocks noChangeAspect="1"/>
            </p:cNvPicPr>
            <p:nvPr/>
          </p:nvPicPr>
          <p:blipFill rotWithShape="1">
            <a:blip r:embed="rId1"/>
            <a:srcRect l="1" t="3848" r="-429" b="12444"/>
            <a:stretch>
              <a:fillRect/>
            </a:stretch>
          </p:blipFill>
          <p:spPr>
            <a:xfrm>
              <a:off x="464223" y="946322"/>
              <a:ext cx="5202371" cy="3113153"/>
            </a:xfrm>
            <a:prstGeom prst="rect">
              <a:avLst/>
            </a:prstGeom>
            <a:ln>
              <a:solidFill>
                <a:srgbClr val="C00000"/>
              </a:solidFill>
            </a:ln>
          </p:spPr>
        </p:pic>
        <p:cxnSp>
          <p:nvCxnSpPr>
            <p:cNvPr id="11" name="直接连接符 10"/>
            <p:cNvCxnSpPr/>
            <p:nvPr/>
          </p:nvCxnSpPr>
          <p:spPr>
            <a:xfrm flipH="1">
              <a:off x="1153238" y="1475335"/>
              <a:ext cx="627888" cy="579341"/>
            </a:xfrm>
            <a:prstGeom prst="line">
              <a:avLst/>
            </a:prstGeom>
            <a:ln w="50800">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直接连接符 41"/>
            <p:cNvCxnSpPr/>
            <p:nvPr/>
          </p:nvCxnSpPr>
          <p:spPr>
            <a:xfrm flipH="1">
              <a:off x="1099898" y="1408831"/>
              <a:ext cx="681228" cy="226308"/>
            </a:xfrm>
            <a:prstGeom prst="line">
              <a:avLst/>
            </a:prstGeom>
            <a:ln w="50800">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43" name="直接连接符 42"/>
            <p:cNvCxnSpPr/>
            <p:nvPr/>
          </p:nvCxnSpPr>
          <p:spPr>
            <a:xfrm flipH="1">
              <a:off x="1153238" y="1521985"/>
              <a:ext cx="627888" cy="980913"/>
            </a:xfrm>
            <a:prstGeom prst="line">
              <a:avLst/>
            </a:prstGeom>
            <a:ln w="50800">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44" name="直接连接符 43"/>
            <p:cNvCxnSpPr/>
            <p:nvPr/>
          </p:nvCxnSpPr>
          <p:spPr>
            <a:xfrm flipH="1">
              <a:off x="1153238" y="1472618"/>
              <a:ext cx="670941" cy="1427905"/>
            </a:xfrm>
            <a:prstGeom prst="line">
              <a:avLst/>
            </a:prstGeom>
            <a:ln w="50800">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45" name="直接连接符 44"/>
            <p:cNvCxnSpPr/>
            <p:nvPr/>
          </p:nvCxnSpPr>
          <p:spPr>
            <a:xfrm flipH="1">
              <a:off x="1153238" y="1521985"/>
              <a:ext cx="670942" cy="1790998"/>
            </a:xfrm>
            <a:prstGeom prst="line">
              <a:avLst/>
            </a:prstGeom>
            <a:ln w="50800">
              <a:solidFill>
                <a:srgbClr val="C00000"/>
              </a:solidFill>
              <a:tailEnd type="triangle"/>
            </a:ln>
          </p:spPr>
          <p:style>
            <a:lnRef idx="3">
              <a:schemeClr val="accent5"/>
            </a:lnRef>
            <a:fillRef idx="0">
              <a:schemeClr val="accent5"/>
            </a:fillRef>
            <a:effectRef idx="2">
              <a:schemeClr val="accent5"/>
            </a:effectRef>
            <a:fontRef idx="minor">
              <a:schemeClr val="tx1"/>
            </a:fontRef>
          </p:style>
        </p:cxnSp>
      </p:grpSp>
      <p:sp>
        <p:nvSpPr>
          <p:cNvPr id="3" name="文本框 2"/>
          <p:cNvSpPr txBox="1"/>
          <p:nvPr/>
        </p:nvSpPr>
        <p:spPr>
          <a:xfrm>
            <a:off x="6312556" y="1373350"/>
            <a:ext cx="5679872" cy="3007618"/>
          </a:xfrm>
          <a:prstGeom prst="rect">
            <a:avLst/>
          </a:prstGeom>
          <a:noFill/>
        </p:spPr>
        <p:txBody>
          <a:bodyPr wrap="square" rtlCol="0">
            <a:spAutoFit/>
          </a:bodyPr>
          <a:lstStyle/>
          <a:p>
            <a:pPr marL="514350" indent="-514350">
              <a:lnSpc>
                <a:spcPct val="120000"/>
              </a:lnSpc>
              <a:buFont typeface="+mj-lt"/>
              <a:buAutoNum type="arabicPeriod"/>
            </a:pPr>
            <a:r>
              <a:rPr lang="en-US" altLang="zh-CN" sz="3200" dirty="0">
                <a:solidFill>
                  <a:schemeClr val="tx1">
                    <a:lumMod val="75000"/>
                    <a:lumOff val="25000"/>
                  </a:schemeClr>
                </a:solidFill>
              </a:rPr>
              <a:t>Too many parameters, </a:t>
            </a:r>
            <a:r>
              <a:rPr lang="en-US" altLang="zh-CN" sz="3200" dirty="0" err="1">
                <a:solidFill>
                  <a:schemeClr val="tx1">
                    <a:lumMod val="75000"/>
                    <a:lumOff val="25000"/>
                  </a:schemeClr>
                </a:solidFill>
              </a:rPr>
              <a:t>Eg</a:t>
            </a:r>
            <a:r>
              <a:rPr lang="en-US" altLang="zh-CN" sz="3200" dirty="0">
                <a:solidFill>
                  <a:schemeClr val="tx1">
                    <a:lumMod val="75000"/>
                    <a:lumOff val="25000"/>
                  </a:schemeClr>
                </a:solidFill>
              </a:rPr>
              <a:t>: 1K*1K = 1m </a:t>
            </a:r>
            <a:r>
              <a:rPr lang="en-US" altLang="zh-CN" sz="3200" dirty="0">
                <a:solidFill>
                  <a:schemeClr val="tx1">
                    <a:lumMod val="75000"/>
                    <a:lumOff val="25000"/>
                  </a:schemeClr>
                </a:solidFill>
                <a:sym typeface="Wingdings" panose="05000000000000000000" pitchFamily="2" charset="2"/>
              </a:rPr>
              <a:t> </a:t>
            </a:r>
            <a:r>
              <a:rPr lang="en-US" altLang="zh-CN" sz="3200" dirty="0">
                <a:solidFill>
                  <a:schemeClr val="tx1">
                    <a:lumMod val="75000"/>
                    <a:lumOff val="25000"/>
                  </a:schemeClr>
                </a:solidFill>
              </a:rPr>
              <a:t>Overfitting </a:t>
            </a:r>
            <a:endParaRPr lang="en-US" altLang="zh-CN" sz="3200" dirty="0">
              <a:solidFill>
                <a:schemeClr val="tx1">
                  <a:lumMod val="75000"/>
                  <a:lumOff val="25000"/>
                </a:schemeClr>
              </a:solidFill>
            </a:endParaRPr>
          </a:p>
          <a:p>
            <a:pPr marL="514350" indent="-514350">
              <a:lnSpc>
                <a:spcPct val="120000"/>
              </a:lnSpc>
              <a:buFont typeface="+mj-lt"/>
              <a:buAutoNum type="arabicPeriod"/>
            </a:pPr>
            <a:r>
              <a:rPr lang="en-US" altLang="zh-CN" sz="3200" dirty="0">
                <a:solidFill>
                  <a:schemeClr val="tx1">
                    <a:lumMod val="75000"/>
                    <a:lumOff val="25000"/>
                  </a:schemeClr>
                </a:solidFill>
              </a:rPr>
              <a:t>Lacking local descriptors</a:t>
            </a:r>
            <a:endParaRPr lang="en-US" altLang="zh-CN" sz="3200" dirty="0">
              <a:solidFill>
                <a:schemeClr val="tx1">
                  <a:lumMod val="75000"/>
                  <a:lumOff val="25000"/>
                </a:schemeClr>
              </a:solidFill>
            </a:endParaRPr>
          </a:p>
          <a:p>
            <a:pPr marL="514350" indent="-514350">
              <a:lnSpc>
                <a:spcPct val="120000"/>
              </a:lnSpc>
              <a:buFont typeface="+mj-lt"/>
              <a:buAutoNum type="arabicPeriod"/>
            </a:pPr>
            <a:r>
              <a:rPr lang="en-US" altLang="zh-CN" sz="3200" dirty="0">
                <a:solidFill>
                  <a:schemeClr val="tx1">
                    <a:lumMod val="75000"/>
                    <a:lumOff val="25000"/>
                  </a:schemeClr>
                </a:solidFill>
              </a:rPr>
              <a:t>Lacking flexibility / invariance to shift and scaling</a:t>
            </a:r>
            <a:endParaRPr lang="zh-CN" altLang="en-US" sz="3200" dirty="0">
              <a:solidFill>
                <a:schemeClr val="tx1">
                  <a:lumMod val="75000"/>
                  <a:lumOff val="25000"/>
                </a:schemeClr>
              </a:solidFill>
            </a:endParaRPr>
          </a:p>
        </p:txBody>
      </p:sp>
      <p:pic>
        <p:nvPicPr>
          <p:cNvPr id="47" name="图片 46"/>
          <p:cNvPicPr>
            <a:picLocks noChangeAspect="1"/>
          </p:cNvPicPr>
          <p:nvPr/>
        </p:nvPicPr>
        <p:blipFill rotWithShape="1">
          <a:blip r:embed="rId2" cstate="print">
            <a:extLst>
              <a:ext uri="{28A0092B-C50C-407E-A947-70E740481C1C}">
                <a14:useLocalDpi xmlns:a14="http://schemas.microsoft.com/office/drawing/2010/main" val="0"/>
              </a:ext>
            </a:extLst>
          </a:blip>
          <a:srcRect l="20801" t="6713" r="26024" b="6187"/>
          <a:stretch>
            <a:fillRect/>
          </a:stretch>
        </p:blipFill>
        <p:spPr>
          <a:xfrm>
            <a:off x="1264346" y="4639295"/>
            <a:ext cx="1651819" cy="1799302"/>
          </a:xfrm>
          <a:prstGeom prst="rect">
            <a:avLst/>
          </a:prstGeom>
          <a:solidFill>
            <a:schemeClr val="bg1"/>
          </a:solidFill>
          <a:scene3d>
            <a:camera prst="isometricOffAxis1Left"/>
            <a:lightRig rig="threePt" dir="t"/>
          </a:scene3d>
        </p:spPr>
      </p:pic>
      <p:sp>
        <p:nvSpPr>
          <p:cNvPr id="48" name="椭圆 47"/>
          <p:cNvSpPr/>
          <p:nvPr/>
        </p:nvSpPr>
        <p:spPr>
          <a:xfrm>
            <a:off x="3925906" y="4775969"/>
            <a:ext cx="108000" cy="10800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925906" y="5092508"/>
            <a:ext cx="108000" cy="10800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25906" y="5409047"/>
            <a:ext cx="108000" cy="10800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925906" y="5725586"/>
            <a:ext cx="108000" cy="10800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925906" y="6042127"/>
            <a:ext cx="108000" cy="10800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箭头连接符 58"/>
          <p:cNvCxnSpPr/>
          <p:nvPr/>
        </p:nvCxnSpPr>
        <p:spPr>
          <a:xfrm flipH="1" flipV="1">
            <a:off x="1823537" y="4498590"/>
            <a:ext cx="2058944" cy="357447"/>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flipV="1">
            <a:off x="1860736" y="4573256"/>
            <a:ext cx="2021745" cy="289251"/>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flipV="1">
            <a:off x="1975937" y="4650991"/>
            <a:ext cx="1906544" cy="211516"/>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H="1" flipV="1">
            <a:off x="2090255" y="4756749"/>
            <a:ext cx="1792227" cy="106399"/>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2379486" y="4860088"/>
            <a:ext cx="1484396" cy="358884"/>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H="1">
            <a:off x="2436947" y="4862507"/>
            <a:ext cx="1445533" cy="526788"/>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2193399" y="4868977"/>
            <a:ext cx="1670483" cy="703811"/>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2305874" y="4862187"/>
            <a:ext cx="1558008" cy="889402"/>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2395672" y="4855717"/>
            <a:ext cx="1468210" cy="1149975"/>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a:off x="2436948" y="4855717"/>
            <a:ext cx="1426934" cy="1326883"/>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H="1">
            <a:off x="2090256" y="4868657"/>
            <a:ext cx="1773626" cy="872486"/>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2234675" y="4864606"/>
            <a:ext cx="1629207" cy="1449284"/>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H="1">
            <a:off x="2005570" y="4852306"/>
            <a:ext cx="1876910" cy="596558"/>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H="1">
            <a:off x="2017844" y="4873793"/>
            <a:ext cx="1846038" cy="435601"/>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H="1">
            <a:off x="2071656" y="4862507"/>
            <a:ext cx="1792226" cy="258159"/>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H="1">
            <a:off x="2090256" y="4872742"/>
            <a:ext cx="1769942" cy="599101"/>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H="1">
            <a:off x="1917295" y="4883387"/>
            <a:ext cx="1913270" cy="1119997"/>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1953790" y="4854052"/>
            <a:ext cx="1928690" cy="550263"/>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H="1">
            <a:off x="1927833" y="4864606"/>
            <a:ext cx="1932365" cy="783500"/>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H="1">
            <a:off x="1860736" y="4873793"/>
            <a:ext cx="1988428" cy="356364"/>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flipH="1">
            <a:off x="2039040" y="4860088"/>
            <a:ext cx="1836081" cy="1188865"/>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flipH="1">
            <a:off x="2090256" y="4851741"/>
            <a:ext cx="1750847" cy="1318007"/>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flipH="1">
            <a:off x="1895923" y="4878903"/>
            <a:ext cx="1953241" cy="192974"/>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flipH="1">
            <a:off x="1912380" y="4855717"/>
            <a:ext cx="1944142" cy="1027926"/>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H="1">
            <a:off x="1888564" y="4872742"/>
            <a:ext cx="1942001" cy="661972"/>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H="1">
            <a:off x="1791205" y="4873383"/>
            <a:ext cx="2002719" cy="759276"/>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H="1">
            <a:off x="1970183" y="4878903"/>
            <a:ext cx="1867741" cy="102761"/>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H="1">
            <a:off x="1966658" y="4875307"/>
            <a:ext cx="1891735" cy="19711"/>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H="1" flipV="1">
            <a:off x="1888565" y="4846336"/>
            <a:ext cx="1960599" cy="33517"/>
          </a:xfrm>
          <a:prstGeom prst="straightConnector1">
            <a:avLst/>
          </a:prstGeom>
          <a:solidFill>
            <a:schemeClr val="bg1"/>
          </a:solidFill>
          <a:ln>
            <a:tailEnd type="triangle"/>
          </a:ln>
        </p:spPr>
        <p:style>
          <a:lnRef idx="1">
            <a:schemeClr val="accent1"/>
          </a:lnRef>
          <a:fillRef idx="0">
            <a:schemeClr val="accent1"/>
          </a:fillRef>
          <a:effectRef idx="0">
            <a:schemeClr val="accent1"/>
          </a:effectRef>
          <a:fontRef idx="minor">
            <a:schemeClr val="tx1"/>
          </a:fontRef>
        </p:style>
      </p:cxnSp>
      <p:sp>
        <p:nvSpPr>
          <p:cNvPr id="12" name="标题 11"/>
          <p:cNvSpPr>
            <a:spLocks noGrp="1"/>
          </p:cNvSpPr>
          <p:nvPr>
            <p:ph type="title"/>
          </p:nvPr>
        </p:nvSpPr>
        <p:spPr>
          <a:xfrm>
            <a:off x="97655" y="144508"/>
            <a:ext cx="12192000" cy="986970"/>
          </a:xfrm>
        </p:spPr>
        <p:txBody>
          <a:bodyPr/>
          <a:lstStyle/>
          <a:p>
            <a:r>
              <a:rPr lang="en-US" altLang="zh-CN" dirty="0">
                <a:sym typeface="+mn-ea"/>
              </a:rPr>
              <a:t>Motivations for CNN: Computational Reasons</a:t>
            </a:r>
            <a:endParaRPr lang="en-US" altLang="zh-CN" dirty="0"/>
          </a:p>
        </p:txBody>
      </p:sp>
      <p:sp>
        <p:nvSpPr>
          <p:cNvPr id="2" name="文本框 1"/>
          <p:cNvSpPr txBox="1"/>
          <p:nvPr/>
        </p:nvSpPr>
        <p:spPr>
          <a:xfrm>
            <a:off x="6193655" y="4795895"/>
            <a:ext cx="5842100" cy="1606274"/>
          </a:xfrm>
          <a:prstGeom prst="rect">
            <a:avLst/>
          </a:prstGeom>
          <a:solidFill>
            <a:srgbClr val="FFFF00"/>
          </a:solidFill>
        </p:spPr>
        <p:txBody>
          <a:bodyPr wrap="square" rtlCol="0">
            <a:spAutoFit/>
          </a:bodyPr>
          <a:lstStyle/>
          <a:p>
            <a:pPr marL="457200" indent="-457200">
              <a:lnSpc>
                <a:spcPct val="120000"/>
              </a:lnSpc>
              <a:buFont typeface="Wingdings" panose="05000000000000000000" pitchFamily="2" charset="2"/>
              <a:buChar char="Ø"/>
            </a:pPr>
            <a:r>
              <a:rPr lang="en-US" altLang="zh-CN" sz="2800" b="1" dirty="0">
                <a:solidFill>
                  <a:srgbClr val="C00000"/>
                </a:solidFill>
                <a:cs typeface="Times New Roman" panose="02020603050405020304" pitchFamily="18" charset="0"/>
                <a:sym typeface="Wingdings" panose="05000000000000000000" pitchFamily="2" charset="2"/>
              </a:rPr>
              <a:t>Solution: Decompose a single full-image convolution into many local-window convolutions  CNN</a:t>
            </a:r>
            <a:endParaRPr lang="en-US" altLang="zh-CN" sz="2800" b="1" dirty="0">
              <a:solidFill>
                <a:srgbClr val="C00000"/>
              </a:solidFill>
              <a:cs typeface="Times New Roman" panose="02020603050405020304" pitchFamily="18" charset="0"/>
              <a:sym typeface="Wingdings" panose="05000000000000000000" pitchFamily="2" charset="2"/>
            </a:endParaRPr>
          </a:p>
        </p:txBody>
      </p:sp>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3" name="灯片编号占位符 12"/>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Motivations for CNN </a:t>
            </a:r>
            <a:endParaRPr lang="zh-CN" altLang="en-US" dirty="0"/>
          </a:p>
        </p:txBody>
      </p: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20801" t="6713" r="26024" b="6187"/>
          <a:stretch>
            <a:fillRect/>
          </a:stretch>
        </p:blipFill>
        <p:spPr>
          <a:xfrm>
            <a:off x="1459652" y="4653242"/>
            <a:ext cx="1739809" cy="1799302"/>
          </a:xfrm>
          <a:prstGeom prst="rect">
            <a:avLst/>
          </a:prstGeom>
        </p:spPr>
      </p:pic>
      <p:grpSp>
        <p:nvGrpSpPr>
          <p:cNvPr id="12" name="组合 11"/>
          <p:cNvGrpSpPr/>
          <p:nvPr/>
        </p:nvGrpSpPr>
        <p:grpSpPr>
          <a:xfrm>
            <a:off x="2370335" y="4704463"/>
            <a:ext cx="420356" cy="280670"/>
            <a:chOff x="2848956" y="4619622"/>
            <a:chExt cx="399097" cy="280670"/>
          </a:xfrm>
        </p:grpSpPr>
        <p:cxnSp>
          <p:nvCxnSpPr>
            <p:cNvPr id="7" name="直接连接符 6"/>
            <p:cNvCxnSpPr/>
            <p:nvPr/>
          </p:nvCxnSpPr>
          <p:spPr>
            <a:xfrm>
              <a:off x="2864196" y="4632957"/>
              <a:ext cx="0" cy="254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852448" y="4632957"/>
              <a:ext cx="39560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848956" y="4886957"/>
              <a:ext cx="39560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44561" y="4619622"/>
              <a:ext cx="0" cy="28067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p:nvSpPr>
        <p:spPr>
          <a:xfrm>
            <a:off x="440695" y="1387954"/>
            <a:ext cx="11551733" cy="3598549"/>
          </a:xfrm>
          <a:prstGeom prst="rect">
            <a:avLst/>
          </a:prstGeom>
          <a:noFill/>
        </p:spPr>
        <p:txBody>
          <a:bodyPr wrap="square" rtlCol="0">
            <a:spAutoFit/>
          </a:bodyPr>
          <a:lstStyle/>
          <a:p>
            <a:pPr marL="457200" indent="-457200">
              <a:lnSpc>
                <a:spcPct val="120000"/>
              </a:lnSpc>
              <a:buFont typeface="Arial" panose="020B0604020202020204" pitchFamily="34" charset="0"/>
              <a:buChar char="•"/>
              <a:defRPr/>
            </a:pPr>
            <a:r>
              <a:rPr lang="en-US" altLang="zh-CN" sz="3200" dirty="0">
                <a:solidFill>
                  <a:prstClr val="black">
                    <a:lumMod val="75000"/>
                    <a:lumOff val="25000"/>
                  </a:prstClr>
                </a:solidFill>
                <a:latin typeface="Calibri" panose="020F0502020204030204"/>
                <a:ea typeface="等线" panose="02010600030101010101" charset="-122"/>
              </a:rPr>
              <a:t>Object pattern can vary in size, orientation in pose -- </a:t>
            </a:r>
            <a:r>
              <a:rPr lang="en-US" altLang="zh-CN" sz="3200" dirty="0">
                <a:solidFill>
                  <a:prstClr val="black">
                    <a:lumMod val="75000"/>
                    <a:lumOff val="25000"/>
                  </a:prstClr>
                </a:solidFill>
              </a:rPr>
              <a:t>A DNN does not have to see the whole image to discover pattern</a:t>
            </a:r>
            <a:endParaRPr lang="en-US" altLang="zh-CN" sz="3200" dirty="0">
              <a:solidFill>
                <a:prstClr val="black">
                  <a:lumMod val="75000"/>
                  <a:lumOff val="25000"/>
                </a:prstClr>
              </a:solidFill>
              <a:latin typeface="Calibri" panose="020F0502020204030204"/>
              <a:ea typeface="等线" panose="02010600030101010101" charset="-122"/>
            </a:endParaRPr>
          </a:p>
          <a:p>
            <a:pPr marL="457200" indent="-457200">
              <a:lnSpc>
                <a:spcPct val="120000"/>
              </a:lnSpc>
              <a:buFont typeface="Arial" panose="020B0604020202020204" pitchFamily="34" charset="0"/>
              <a:buChar char="•"/>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等线" panose="02010600030101010101" charset="-122"/>
                <a:cs typeface="+mn-cs"/>
              </a:rPr>
              <a:t>Object consists </a:t>
            </a:r>
            <a:r>
              <a:rPr lang="en-US" altLang="zh-CN" sz="3200" dirty="0">
                <a:solidFill>
                  <a:prstClr val="black">
                    <a:lumMod val="75000"/>
                    <a:lumOff val="25000"/>
                  </a:prstClr>
                </a:solidFill>
              </a:rPr>
              <a:t>of parts -- A conv kernel can focus on a certain pattern (image part)</a:t>
            </a:r>
            <a:endParaRPr lang="en-US" altLang="zh-CN" sz="3200" dirty="0">
              <a:solidFill>
                <a:prstClr val="black">
                  <a:lumMod val="75000"/>
                  <a:lumOff val="25000"/>
                </a:prstClr>
              </a:solidFill>
              <a:latin typeface="Calibri" panose="020F0502020204030204"/>
              <a:ea typeface="等线" panose="02010600030101010101" charset="-122"/>
            </a:endParaRPr>
          </a:p>
          <a:p>
            <a:pPr marL="457200" indent="-457200">
              <a:lnSpc>
                <a:spcPct val="120000"/>
              </a:lnSpc>
              <a:buFont typeface="Arial" panose="020B0604020202020204" pitchFamily="34" charset="0"/>
              <a:buChar char="•"/>
              <a:defRPr/>
            </a:pPr>
            <a:r>
              <a:rPr kumimoji="0" lang="en-US" altLang="zh-CN"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等线" panose="02010600030101010101" charset="-122"/>
                <a:cs typeface="+mn-cs"/>
              </a:rPr>
              <a:t>Connections for smaller region with fewer parameters</a:t>
            </a: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等线" panose="02010600030101010101" charset="-122"/>
              <a:cs typeface="+mn-cs"/>
            </a:endParaRPr>
          </a:p>
          <a:p>
            <a:pPr marL="457200" marR="0" lvl="0" indent="-457200" algn="l" defTabSz="457200" rtl="0" eaLnBrk="1" fontAlgn="auto" latinLnBrk="0" hangingPunct="1">
              <a:lnSpc>
                <a:spcPct val="120000"/>
              </a:lnSpc>
              <a:spcBef>
                <a:spcPts val="0"/>
              </a:spcBef>
              <a:spcAft>
                <a:spcPts val="0"/>
              </a:spcAft>
              <a:buClrTx/>
              <a:buSzTx/>
              <a:buFont typeface="Wingdings" panose="05000000000000000000" pitchFamily="2" charset="2"/>
              <a:buChar char="Ø"/>
              <a:defRPr/>
            </a:pPr>
            <a:endParaRPr kumimoji="0" lang="zh-CN" alt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等线" panose="02010600030101010101" charset="-122"/>
              <a:cs typeface="+mn-cs"/>
            </a:endParaRPr>
          </a:p>
        </p:txBody>
      </p:sp>
      <p:grpSp>
        <p:nvGrpSpPr>
          <p:cNvPr id="9" name="组合 8"/>
          <p:cNvGrpSpPr/>
          <p:nvPr/>
        </p:nvGrpSpPr>
        <p:grpSpPr>
          <a:xfrm>
            <a:off x="5448814" y="5180360"/>
            <a:ext cx="3483838" cy="686161"/>
            <a:chOff x="5927435" y="5095519"/>
            <a:chExt cx="3307644" cy="686161"/>
          </a:xfrm>
        </p:grpSpPr>
        <p:cxnSp>
          <p:nvCxnSpPr>
            <p:cNvPr id="49" name="直接箭头连接符 48"/>
            <p:cNvCxnSpPr/>
            <p:nvPr/>
          </p:nvCxnSpPr>
          <p:spPr>
            <a:xfrm>
              <a:off x="5927435" y="5095519"/>
              <a:ext cx="1467556" cy="2822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5927435" y="5468052"/>
              <a:ext cx="14675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5927435" y="5580941"/>
              <a:ext cx="1467556" cy="200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7394991" y="5205550"/>
              <a:ext cx="666044" cy="576096"/>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a:t>
              </a:r>
              <a:endParaRPr kumimoji="0" lang="zh-CN" altLang="en-US" sz="3600" b="0"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p:txBody>
        </p:sp>
        <p:cxnSp>
          <p:nvCxnSpPr>
            <p:cNvPr id="56" name="直接箭头连接符 55"/>
            <p:cNvCxnSpPr/>
            <p:nvPr/>
          </p:nvCxnSpPr>
          <p:spPr>
            <a:xfrm>
              <a:off x="8061035" y="5473989"/>
              <a:ext cx="58702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8648057" y="5217056"/>
              <a:ext cx="587022" cy="54498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cxnSp>
          <p:nvCxnSpPr>
            <p:cNvPr id="69" name="连接符: 曲线 68"/>
            <p:cNvCxnSpPr/>
            <p:nvPr/>
          </p:nvCxnSpPr>
          <p:spPr>
            <a:xfrm flipV="1">
              <a:off x="8727079" y="5328335"/>
              <a:ext cx="406265" cy="344184"/>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8932649" y="5240416"/>
            <a:ext cx="2114713" cy="668510"/>
            <a:chOff x="8993438" y="5155575"/>
            <a:chExt cx="1846141" cy="668510"/>
          </a:xfrm>
        </p:grpSpPr>
        <p:cxnSp>
          <p:nvCxnSpPr>
            <p:cNvPr id="60" name="直接箭头连接符 59"/>
            <p:cNvCxnSpPr/>
            <p:nvPr/>
          </p:nvCxnSpPr>
          <p:spPr>
            <a:xfrm flipV="1">
              <a:off x="8993438" y="5497490"/>
              <a:ext cx="388250" cy="14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对话气泡: 圆角矩形 73"/>
            <p:cNvSpPr/>
            <p:nvPr/>
          </p:nvSpPr>
          <p:spPr>
            <a:xfrm>
              <a:off x="9423387" y="5155575"/>
              <a:ext cx="1416192" cy="668510"/>
            </a:xfrm>
            <a:prstGeom prst="wedgeRoundRectCallout">
              <a:avLst>
                <a:gd name="adj1" fmla="val -19780"/>
                <a:gd name="adj2" fmla="val -49591"/>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rPr>
                <a:t>“</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rPr>
                <a:t>ear</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rPr>
                <a:t>”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rPr>
                <a:t>detector</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grpSp>
      <p:grpSp>
        <p:nvGrpSpPr>
          <p:cNvPr id="14" name="组合 13"/>
          <p:cNvGrpSpPr/>
          <p:nvPr/>
        </p:nvGrpSpPr>
        <p:grpSpPr>
          <a:xfrm>
            <a:off x="2762449" y="4924503"/>
            <a:ext cx="2556415" cy="941984"/>
            <a:chOff x="3241070" y="4839662"/>
            <a:chExt cx="2427125" cy="941984"/>
          </a:xfrm>
        </p:grpSpPr>
        <p:cxnSp>
          <p:nvCxnSpPr>
            <p:cNvPr id="44" name="直接箭头连接符 43"/>
            <p:cNvCxnSpPr/>
            <p:nvPr/>
          </p:nvCxnSpPr>
          <p:spPr>
            <a:xfrm>
              <a:off x="3241070" y="4839662"/>
              <a:ext cx="1306703" cy="3658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2"/>
            <a:stretch>
              <a:fillRect/>
            </a:stretch>
          </p:blipFill>
          <p:spPr>
            <a:xfrm>
              <a:off x="4601395" y="5067271"/>
              <a:ext cx="1066800" cy="714375"/>
            </a:xfrm>
            <a:prstGeom prst="rect">
              <a:avLst/>
            </a:prstGeom>
          </p:spPr>
        </p:pic>
      </p:grpSp>
      <p:sp>
        <p:nvSpPr>
          <p:cNvPr id="20" name="页脚占位符 19"/>
          <p:cNvSpPr>
            <a:spLocks noGrp="1"/>
          </p:cNvSpPr>
          <p:nvPr>
            <p:ph type="ftr" sz="quarter" idx="11"/>
          </p:nvPr>
        </p:nvSpPr>
        <p:spPr/>
        <p:txBody>
          <a:bodyPr/>
          <a:lstStyle/>
          <a:p>
            <a:r>
              <a:rPr lang="en-US" altLang="zh-TW"/>
              <a:t>@2023 Stan Z. Li, Westlake University</a:t>
            </a:r>
            <a:endParaRPr lang="zh-TW" altLang="en-US" dirty="0"/>
          </a:p>
        </p:txBody>
      </p:sp>
      <p:sp>
        <p:nvSpPr>
          <p:cNvPr id="22" name="灯片编号占位符 21"/>
          <p:cNvSpPr>
            <a:spLocks noGrp="1"/>
          </p:cNvSpPr>
          <p:nvPr>
            <p:ph type="sldNum" sz="quarter" idx="12"/>
          </p:nvPr>
        </p:nvSpPr>
        <p:spPr/>
        <p:txBody>
          <a:bodyPr/>
          <a:lstStyle/>
          <a:p>
            <a:fld id="{D7E73BF0-1322-481A-85B0-7D5783909D9E}"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a:spLocks noGrp="1"/>
          </p:cNvSpPr>
          <p:nvPr>
            <p:ph type="title"/>
          </p:nvPr>
        </p:nvSpPr>
        <p:spPr>
          <a:xfrm>
            <a:off x="0" y="239486"/>
            <a:ext cx="12192000" cy="986970"/>
          </a:xfrm>
        </p:spPr>
        <p:txBody>
          <a:bodyPr>
            <a:normAutofit/>
          </a:bodyPr>
          <a:lstStyle/>
          <a:p>
            <a:r>
              <a:rPr lang="en-US" altLang="zh-TW" dirty="0"/>
              <a:t>Outline</a:t>
            </a:r>
            <a:endParaRPr lang="zh-TW" altLang="en-US" dirty="0"/>
          </a:p>
        </p:txBody>
      </p:sp>
      <p:sp>
        <p:nvSpPr>
          <p:cNvPr id="11" name="内容占位符 3"/>
          <p:cNvSpPr>
            <a:spLocks noGrp="1"/>
          </p:cNvSpPr>
          <p:nvPr>
            <p:ph idx="1"/>
          </p:nvPr>
        </p:nvSpPr>
        <p:spPr>
          <a:xfrm>
            <a:off x="1367692" y="1625600"/>
            <a:ext cx="9339385" cy="4931507"/>
          </a:xfrm>
        </p:spPr>
        <p:txBody>
          <a:bodyPr>
            <a:normAutofit/>
          </a:bodyPr>
          <a:lstStyle/>
          <a:p>
            <a:pPr marL="514350" indent="-514350">
              <a:buFont typeface="+mj-lt"/>
              <a:buAutoNum type="arabicPeriod"/>
            </a:pPr>
            <a:r>
              <a:rPr lang="en-US" altLang="zh-CN" dirty="0">
                <a:solidFill>
                  <a:schemeClr val="tx1"/>
                </a:solidFill>
                <a:effectLst/>
                <a:cs typeface="+mn-lt"/>
                <a:sym typeface="+mn-ea"/>
              </a:rPr>
              <a:t>Multilayer Perceptrons</a:t>
            </a:r>
            <a:endParaRPr lang="en-US" altLang="zh-CN" dirty="0">
              <a:solidFill>
                <a:schemeClr val="tx1"/>
              </a:solidFill>
            </a:endParaRPr>
          </a:p>
          <a:p>
            <a:pPr marL="514350" indent="-514350">
              <a:buFont typeface="+mj-lt"/>
              <a:buAutoNum type="arabicPeriod"/>
            </a:pPr>
            <a:r>
              <a:rPr lang="en-US" altLang="zh-CN" dirty="0">
                <a:solidFill>
                  <a:schemeClr val="bg1">
                    <a:lumMod val="75000"/>
                  </a:schemeClr>
                </a:solidFill>
              </a:rPr>
              <a:t>Training and Optimization </a:t>
            </a:r>
            <a:endParaRPr lang="en-US" altLang="zh-CN" dirty="0">
              <a:solidFill>
                <a:schemeClr val="bg1">
                  <a:lumMod val="75000"/>
                </a:schemeClr>
              </a:solidFill>
            </a:endParaRPr>
          </a:p>
          <a:p>
            <a:pPr marL="514350" indent="-514350">
              <a:buFont typeface="+mj-lt"/>
              <a:buAutoNum type="arabicPeriod"/>
            </a:pPr>
            <a:r>
              <a:rPr lang="en-US" altLang="zh-CN" dirty="0">
                <a:solidFill>
                  <a:schemeClr val="bg1">
                    <a:lumMod val="75000"/>
                  </a:schemeClr>
                </a:solidFill>
              </a:rPr>
              <a:t>Convolution Neural Networks</a:t>
            </a:r>
            <a:endParaRPr lang="en-US" altLang="zh-CN" dirty="0">
              <a:solidFill>
                <a:schemeClr val="bg1">
                  <a:lumMod val="75000"/>
                </a:schemeClr>
              </a:solidFill>
            </a:endParaRPr>
          </a:p>
          <a:p>
            <a:pPr marL="514350" indent="-514350">
              <a:buFont typeface="+mj-lt"/>
              <a:buAutoNum type="arabicPeriod"/>
            </a:pPr>
            <a:r>
              <a:rPr lang="en-US" altLang="zh-CN" dirty="0">
                <a:solidFill>
                  <a:schemeClr val="bg1">
                    <a:lumMod val="75000"/>
                  </a:schemeClr>
                </a:solidFill>
                <a:sym typeface="+mn-ea"/>
              </a:rPr>
              <a:t>Classic CNN Model Architectures</a:t>
            </a:r>
            <a:endParaRPr lang="en-US" altLang="zh-CN" dirty="0">
              <a:solidFill>
                <a:schemeClr val="bg1">
                  <a:lumMod val="75000"/>
                </a:schemeClr>
              </a:solidFill>
              <a:sym typeface="+mn-ea"/>
            </a:endParaRPr>
          </a:p>
        </p:txBody>
      </p:sp>
      <p:sp>
        <p:nvSpPr>
          <p:cNvPr id="12" name="页脚占位符 11"/>
          <p:cNvSpPr>
            <a:spLocks noGrp="1"/>
          </p:cNvSpPr>
          <p:nvPr>
            <p:ph type="ftr" sz="quarter" idx="11"/>
            <p:custDataLst>
              <p:tags r:id="rId1"/>
            </p:custDataLst>
          </p:nvPr>
        </p:nvSpPr>
        <p:spPr/>
        <p:txBody>
          <a:bodyPr/>
          <a:p>
            <a:r>
              <a:rPr lang="en-US" altLang="zh-TW"/>
              <a:t>@2023 Stan Z. Li, Westlake University</a:t>
            </a:r>
            <a:endParaRPr lang="zh-TW"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Translation Invariance and Weight Sharing</a:t>
            </a:r>
            <a:endParaRPr lang="zh-CN" altLang="en-US" dirty="0"/>
          </a:p>
        </p:txBody>
      </p:sp>
      <p:sp>
        <p:nvSpPr>
          <p:cNvPr id="6" name="内容占位符 5"/>
          <p:cNvSpPr>
            <a:spLocks noGrp="1"/>
          </p:cNvSpPr>
          <p:nvPr>
            <p:ph idx="1"/>
          </p:nvPr>
        </p:nvSpPr>
        <p:spPr/>
        <p:txBody>
          <a:bodyPr/>
          <a:lstStyle/>
          <a:p>
            <a:pPr marL="0" indent="0">
              <a:buNone/>
            </a:pPr>
            <a:r>
              <a:rPr lang="en-US" altLang="zh-CN" b="0" dirty="0"/>
              <a:t>Similar patterns appear at different locations</a:t>
            </a:r>
            <a:endParaRPr lang="zh-CN" altLang="en-US" b="0" dirty="0"/>
          </a:p>
          <a:p>
            <a:pPr marL="0" indent="0">
              <a:buNone/>
            </a:pPr>
            <a:endParaRPr lang="zh-CN" altLang="en-US" dirty="0"/>
          </a:p>
        </p:txBody>
      </p: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20801" t="6713" r="26024" b="6187"/>
          <a:stretch>
            <a:fillRect/>
          </a:stretch>
        </p:blipFill>
        <p:spPr>
          <a:xfrm>
            <a:off x="957095" y="2529867"/>
            <a:ext cx="1651819" cy="1799302"/>
          </a:xfrm>
          <a:prstGeom prst="rect">
            <a:avLst/>
          </a:prstGeom>
        </p:spPr>
      </p:pic>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090" y="4696099"/>
            <a:ext cx="2102676" cy="1314986"/>
          </a:xfrm>
          <a:prstGeom prst="rect">
            <a:avLst/>
          </a:prstGeom>
        </p:spPr>
      </p:pic>
      <p:sp>
        <p:nvSpPr>
          <p:cNvPr id="18" name="矩形 17"/>
          <p:cNvSpPr/>
          <p:nvPr/>
        </p:nvSpPr>
        <p:spPr>
          <a:xfrm>
            <a:off x="1865458" y="2628376"/>
            <a:ext cx="400543" cy="341376"/>
          </a:xfrm>
          <a:prstGeom prst="rect">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582733" y="4750080"/>
            <a:ext cx="335797" cy="235993"/>
          </a:xfrm>
          <a:prstGeom prst="rect">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p:cNvCxnSpPr/>
          <p:nvPr/>
        </p:nvCxnSpPr>
        <p:spPr>
          <a:xfrm>
            <a:off x="3560160" y="3034439"/>
            <a:ext cx="1467556" cy="2822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560160" y="3406972"/>
            <a:ext cx="14675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3560160" y="3519861"/>
            <a:ext cx="1467556" cy="200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027716" y="3144470"/>
            <a:ext cx="666044" cy="576096"/>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a:t>
            </a:r>
            <a:endParaRPr lang="zh-CN" altLang="en-US" sz="3600" dirty="0">
              <a:solidFill>
                <a:schemeClr val="tx1"/>
              </a:solidFill>
            </a:endParaRPr>
          </a:p>
        </p:txBody>
      </p:sp>
      <p:cxnSp>
        <p:nvCxnSpPr>
          <p:cNvPr id="39" name="直接箭头连接符 38"/>
          <p:cNvCxnSpPr/>
          <p:nvPr/>
        </p:nvCxnSpPr>
        <p:spPr>
          <a:xfrm>
            <a:off x="5693760" y="3412909"/>
            <a:ext cx="58702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280782" y="3155976"/>
            <a:ext cx="587022" cy="54498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1" name="直接箭头连接符 40"/>
          <p:cNvCxnSpPr>
            <a:stCxn id="40" idx="6"/>
          </p:cNvCxnSpPr>
          <p:nvPr/>
        </p:nvCxnSpPr>
        <p:spPr>
          <a:xfrm flipV="1">
            <a:off x="6867804" y="3426984"/>
            <a:ext cx="564444" cy="14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曲线 41"/>
          <p:cNvCxnSpPr/>
          <p:nvPr/>
        </p:nvCxnSpPr>
        <p:spPr>
          <a:xfrm flipV="1">
            <a:off x="6359804" y="3267255"/>
            <a:ext cx="406265" cy="344184"/>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560160" y="4996675"/>
            <a:ext cx="1467556" cy="2822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560160" y="5369208"/>
            <a:ext cx="14675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3560160" y="5482097"/>
            <a:ext cx="1467556" cy="200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5027716" y="5106706"/>
            <a:ext cx="666044" cy="576096"/>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rPr>
              <a:t>+</a:t>
            </a:r>
            <a:endParaRPr lang="zh-CN" altLang="en-US" sz="3600" dirty="0">
              <a:solidFill>
                <a:schemeClr val="tx1"/>
              </a:solidFill>
            </a:endParaRPr>
          </a:p>
        </p:txBody>
      </p:sp>
      <p:cxnSp>
        <p:nvCxnSpPr>
          <p:cNvPr id="50" name="直接箭头连接符 49"/>
          <p:cNvCxnSpPr/>
          <p:nvPr/>
        </p:nvCxnSpPr>
        <p:spPr>
          <a:xfrm>
            <a:off x="5693760" y="5375145"/>
            <a:ext cx="58702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6280782" y="5118212"/>
            <a:ext cx="587022" cy="5449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5" name="直接箭头连接符 54"/>
          <p:cNvCxnSpPr>
            <a:stCxn id="52" idx="6"/>
          </p:cNvCxnSpPr>
          <p:nvPr/>
        </p:nvCxnSpPr>
        <p:spPr>
          <a:xfrm flipV="1">
            <a:off x="6867804" y="5389220"/>
            <a:ext cx="564444" cy="14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p:cNvCxnSpPr/>
          <p:nvPr/>
        </p:nvCxnSpPr>
        <p:spPr>
          <a:xfrm flipV="1">
            <a:off x="6359804" y="5229491"/>
            <a:ext cx="406265" cy="344184"/>
          </a:xfrm>
          <a:prstGeom prst="curved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思想气泡: 云 21"/>
          <p:cNvSpPr/>
          <p:nvPr/>
        </p:nvSpPr>
        <p:spPr>
          <a:xfrm>
            <a:off x="6204018" y="2166606"/>
            <a:ext cx="3659073" cy="101829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Times New Roman" panose="02020603050405020304" pitchFamily="18" charset="0"/>
              </a:rPr>
              <a:t>“upper-right ear” detector</a:t>
            </a:r>
            <a:endParaRPr lang="zh-CN" altLang="en-US" sz="2800" dirty="0">
              <a:cs typeface="Times New Roman" panose="02020603050405020304" pitchFamily="18" charset="0"/>
            </a:endParaRPr>
          </a:p>
        </p:txBody>
      </p:sp>
      <p:sp>
        <p:nvSpPr>
          <p:cNvPr id="24" name="思想气泡: 云 23"/>
          <p:cNvSpPr/>
          <p:nvPr/>
        </p:nvSpPr>
        <p:spPr>
          <a:xfrm>
            <a:off x="6792521" y="5573675"/>
            <a:ext cx="3336900" cy="1044839"/>
          </a:xfrm>
          <a:prstGeom prst="cloudCallout">
            <a:avLst>
              <a:gd name="adj1" fmla="val -44592"/>
              <a:gd name="adj2" fmla="val -599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“middle-right ear” detector</a:t>
            </a:r>
            <a:endParaRPr lang="zh-CN" altLang="en-US" sz="2800" dirty="0"/>
          </a:p>
        </p:txBody>
      </p:sp>
      <p:sp>
        <p:nvSpPr>
          <p:cNvPr id="26" name="文本框 25"/>
          <p:cNvSpPr txBox="1"/>
          <p:nvPr/>
        </p:nvSpPr>
        <p:spPr>
          <a:xfrm>
            <a:off x="7804264" y="3721416"/>
            <a:ext cx="3659071" cy="1384995"/>
          </a:xfrm>
          <a:prstGeom prst="rect">
            <a:avLst/>
          </a:prstGeom>
          <a:noFill/>
        </p:spPr>
        <p:txBody>
          <a:bodyPr wrap="square" rtlCol="0" anchor="ctr" anchorCtr="0">
            <a:spAutoFit/>
          </a:bodyPr>
          <a:lstStyle/>
          <a:p>
            <a:r>
              <a:rPr lang="en-US" altLang="zh-CN" sz="2800" dirty="0"/>
              <a:t>The two do the same thing mostly, hence can be shared</a:t>
            </a:r>
            <a:endParaRPr lang="en-US" altLang="zh-CN" sz="2800" dirty="0"/>
          </a:p>
        </p:txBody>
      </p:sp>
      <p:grpSp>
        <p:nvGrpSpPr>
          <p:cNvPr id="3" name="组合 2"/>
          <p:cNvGrpSpPr/>
          <p:nvPr/>
        </p:nvGrpSpPr>
        <p:grpSpPr>
          <a:xfrm>
            <a:off x="4482034" y="3764437"/>
            <a:ext cx="1721979" cy="1368000"/>
            <a:chOff x="4482034" y="3764437"/>
            <a:chExt cx="1721979" cy="1368000"/>
          </a:xfrm>
        </p:grpSpPr>
        <p:cxnSp>
          <p:nvCxnSpPr>
            <p:cNvPr id="20" name="直接箭头连接符 19"/>
            <p:cNvCxnSpPr/>
            <p:nvPr/>
          </p:nvCxnSpPr>
          <p:spPr>
            <a:xfrm>
              <a:off x="5365770" y="3764437"/>
              <a:ext cx="0" cy="136800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482034" y="3986713"/>
              <a:ext cx="1721979" cy="830997"/>
            </a:xfrm>
            <a:prstGeom prst="rect">
              <a:avLst/>
            </a:prstGeom>
            <a:noFill/>
          </p:spPr>
          <p:txBody>
            <a:bodyPr wrap="square" rtlCol="0">
              <a:spAutoFit/>
            </a:bodyPr>
            <a:lstStyle/>
            <a:p>
              <a:pPr algn="ctr"/>
              <a:r>
                <a:rPr lang="en-US" altLang="zh-CN" sz="2400" b="1" dirty="0"/>
                <a:t>Parameter Sharing</a:t>
              </a:r>
              <a:endParaRPr lang="en-US" altLang="zh-CN" sz="2400" b="1" dirty="0"/>
            </a:p>
          </p:txBody>
        </p:sp>
      </p:grpSp>
      <p:sp>
        <p:nvSpPr>
          <p:cNvPr id="12" name="页脚占位符 11"/>
          <p:cNvSpPr>
            <a:spLocks noGrp="1"/>
          </p:cNvSpPr>
          <p:nvPr>
            <p:ph type="ftr" sz="quarter" idx="11"/>
          </p:nvPr>
        </p:nvSpPr>
        <p:spPr/>
        <p:txBody>
          <a:bodyPr/>
          <a:lstStyle/>
          <a:p>
            <a:r>
              <a:rPr lang="en-US" altLang="zh-TW"/>
              <a:t>@2023 Stan Z. Li, Westlake University</a:t>
            </a:r>
            <a:endParaRPr lang="zh-TW" altLang="en-US" dirty="0"/>
          </a:p>
        </p:txBody>
      </p:sp>
      <p:sp>
        <p:nvSpPr>
          <p:cNvPr id="13" name="灯片编号占位符 12"/>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anim calcmode="lin" valueType="num">
                                      <p:cBhvr>
                                        <p:cTn id="43" dur="1000" fill="hold"/>
                                        <p:tgtEl>
                                          <p:spTgt spid="41"/>
                                        </p:tgtEl>
                                        <p:attrNameLst>
                                          <p:attrName>ppt_x</p:attrName>
                                        </p:attrNameLst>
                                      </p:cBhvr>
                                      <p:tavLst>
                                        <p:tav tm="0">
                                          <p:val>
                                            <p:strVal val="#ppt_x"/>
                                          </p:val>
                                        </p:tav>
                                        <p:tav tm="100000">
                                          <p:val>
                                            <p:strVal val="#ppt_x"/>
                                          </p:val>
                                        </p:tav>
                                      </p:tavLst>
                                    </p:anim>
                                    <p:anim calcmode="lin" valueType="num">
                                      <p:cBhvr>
                                        <p:cTn id="44" dur="100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ppt_x"/>
                                          </p:val>
                                        </p:tav>
                                        <p:tav tm="100000">
                                          <p:val>
                                            <p:strVal val="#ppt_x"/>
                                          </p:val>
                                        </p:tav>
                                      </p:tavLst>
                                    </p:anim>
                                    <p:anim calcmode="lin" valueType="num">
                                      <p:cBhvr additive="base">
                                        <p:cTn id="60" dur="500" fill="hold"/>
                                        <p:tgtEl>
                                          <p:spTgt spid="3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ppt_x"/>
                                          </p:val>
                                        </p:tav>
                                        <p:tav tm="100000">
                                          <p:val>
                                            <p:strVal val="#ppt_x"/>
                                          </p:val>
                                        </p:tav>
                                      </p:tavLst>
                                    </p:anim>
                                    <p:anim calcmode="lin" valueType="num">
                                      <p:cBhvr additive="base">
                                        <p:cTn id="68" dur="500" fill="hold"/>
                                        <p:tgtEl>
                                          <p:spTgt spid="4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ppt_x"/>
                                          </p:val>
                                        </p:tav>
                                        <p:tav tm="100000">
                                          <p:val>
                                            <p:strVal val="#ppt_x"/>
                                          </p:val>
                                        </p:tav>
                                      </p:tavLst>
                                    </p:anim>
                                    <p:anim calcmode="lin" valueType="num">
                                      <p:cBhvr additive="base">
                                        <p:cTn id="72" dur="500" fill="hold"/>
                                        <p:tgtEl>
                                          <p:spTgt spid="4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ppt_x"/>
                                          </p:val>
                                        </p:tav>
                                        <p:tav tm="100000">
                                          <p:val>
                                            <p:strVal val="#ppt_x"/>
                                          </p:val>
                                        </p:tav>
                                      </p:tavLst>
                                    </p:anim>
                                    <p:anim calcmode="lin" valueType="num">
                                      <p:cBhvr additive="base">
                                        <p:cTn id="80" dur="500" fill="hold"/>
                                        <p:tgtEl>
                                          <p:spTgt spid="5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fill="hold"/>
                                        <p:tgtEl>
                                          <p:spTgt spid="55"/>
                                        </p:tgtEl>
                                        <p:attrNameLst>
                                          <p:attrName>ppt_x</p:attrName>
                                        </p:attrNameLst>
                                      </p:cBhvr>
                                      <p:tavLst>
                                        <p:tav tm="0">
                                          <p:val>
                                            <p:strVal val="#ppt_x"/>
                                          </p:val>
                                        </p:tav>
                                        <p:tav tm="100000">
                                          <p:val>
                                            <p:strVal val="#ppt_x"/>
                                          </p:val>
                                        </p:tav>
                                      </p:tavLst>
                                    </p:anim>
                                    <p:anim calcmode="lin" valueType="num">
                                      <p:cBhvr additive="base">
                                        <p:cTn id="88" dur="500" fill="hold"/>
                                        <p:tgtEl>
                                          <p:spTgt spid="5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additive="base">
                                        <p:cTn id="91" dur="500" fill="hold"/>
                                        <p:tgtEl>
                                          <p:spTgt spid="57"/>
                                        </p:tgtEl>
                                        <p:attrNameLst>
                                          <p:attrName>ppt_x</p:attrName>
                                        </p:attrNameLst>
                                      </p:cBhvr>
                                      <p:tavLst>
                                        <p:tav tm="0">
                                          <p:val>
                                            <p:strVal val="#ppt_x"/>
                                          </p:val>
                                        </p:tav>
                                        <p:tav tm="100000">
                                          <p:val>
                                            <p:strVal val="#ppt_x"/>
                                          </p:val>
                                        </p:tav>
                                      </p:tavLst>
                                    </p:anim>
                                    <p:anim calcmode="lin" valueType="num">
                                      <p:cBhvr additive="base">
                                        <p:cTn id="92" dur="500" fill="hold"/>
                                        <p:tgtEl>
                                          <p:spTgt spid="5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barn(inVertical)">
                                      <p:cBhvr>
                                        <p:cTn id="101" dur="500"/>
                                        <p:tgtEl>
                                          <p:spTgt spid="26"/>
                                        </p:tgtEl>
                                      </p:cBhvr>
                                    </p:animEffect>
                                  </p:childTnLst>
                                </p:cTn>
                              </p:par>
                            </p:childTnLst>
                          </p:cTn>
                        </p:par>
                      </p:childTnLst>
                    </p:cTn>
                  </p:par>
                  <p:par>
                    <p:cTn id="102" fill="hold">
                      <p:stCondLst>
                        <p:cond delay="indefinite"/>
                      </p:stCondLst>
                      <p:childTnLst>
                        <p:par>
                          <p:cTn id="103" fill="hold">
                            <p:stCondLst>
                              <p:cond delay="0"/>
                            </p:stCondLst>
                            <p:childTnLst>
                              <p:par>
                                <p:cTn id="104" presetID="16" presetClass="entr" presetSubtype="26" fill="hold" nodeType="clickEffect">
                                  <p:stCondLst>
                                    <p:cond delay="0"/>
                                  </p:stCondLst>
                                  <p:childTnLst>
                                    <p:set>
                                      <p:cBhvr>
                                        <p:cTn id="105" dur="1" fill="hold">
                                          <p:stCondLst>
                                            <p:cond delay="0"/>
                                          </p:stCondLst>
                                        </p:cTn>
                                        <p:tgtEl>
                                          <p:spTgt spid="3"/>
                                        </p:tgtEl>
                                        <p:attrNameLst>
                                          <p:attrName>style.visibility</p:attrName>
                                        </p:attrNameLst>
                                      </p:cBhvr>
                                      <p:to>
                                        <p:strVal val="visible"/>
                                      </p:to>
                                    </p:set>
                                    <p:animEffect transition="in" filter="barn(inHorizontal)">
                                      <p:cBhvr>
                                        <p:cTn id="10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4" grpId="0" animBg="1"/>
      <p:bldP spid="38" grpId="0" animBg="1"/>
      <p:bldP spid="40" grpId="0" animBg="1"/>
      <p:bldP spid="48" grpId="0" animBg="1"/>
      <p:bldP spid="52" grpId="0" animBg="1"/>
      <p:bldP spid="22" grpId="0" animBg="1"/>
      <p:bldP spid="24" grpId="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CNNs for Object Detection and Classification</a:t>
            </a:r>
            <a:endParaRPr lang="zh-CN" altLang="en-US" dirty="0"/>
          </a:p>
        </p:txBody>
      </p:sp>
      <p:pic>
        <p:nvPicPr>
          <p:cNvPr id="6" name="图片 5"/>
          <p:cNvPicPr>
            <a:picLocks noChangeAspect="1"/>
          </p:cNvPicPr>
          <p:nvPr/>
        </p:nvPicPr>
        <p:blipFill>
          <a:blip r:embed="rId1"/>
          <a:stretch>
            <a:fillRect/>
          </a:stretch>
        </p:blipFill>
        <p:spPr>
          <a:xfrm>
            <a:off x="0" y="1064508"/>
            <a:ext cx="12192000" cy="5219178"/>
          </a:xfrm>
          <a:prstGeom prst="rect">
            <a:avLst/>
          </a:prstGeom>
        </p:spPr>
      </p:pic>
      <p:sp>
        <p:nvSpPr>
          <p:cNvPr id="7" name="页脚占位符 6"/>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sp>
        <p:nvSpPr>
          <p:cNvPr id="3" name="文本框 2"/>
          <p:cNvSpPr txBox="1"/>
          <p:nvPr/>
        </p:nvSpPr>
        <p:spPr>
          <a:xfrm>
            <a:off x="5784850" y="5803900"/>
            <a:ext cx="6324600" cy="769441"/>
          </a:xfrm>
          <a:prstGeom prst="rect">
            <a:avLst/>
          </a:prstGeom>
          <a:solidFill>
            <a:schemeClr val="bg1"/>
          </a:solidFill>
        </p:spPr>
        <p:txBody>
          <a:bodyPr wrap="square" rtlCol="0">
            <a:spAutoFit/>
          </a:bodyPr>
          <a:lstStyle/>
          <a:p>
            <a:r>
              <a:rPr lang="en-US" altLang="zh-CN" sz="2200" dirty="0" err="1"/>
              <a:t>Farabet</a:t>
            </a:r>
            <a:r>
              <a:rPr lang="en-US" altLang="zh-CN" sz="2200" dirty="0"/>
              <a:t> et al. </a:t>
            </a:r>
            <a:r>
              <a:rPr lang="en-US" altLang="zh-CN" sz="2200" b="0" i="0" dirty="0">
                <a:solidFill>
                  <a:srgbClr val="111111"/>
                </a:solidFill>
                <a:effectLst/>
                <a:latin typeface="Roboto"/>
              </a:rPr>
              <a:t>Learning Hierarchical Features for Scene Labeling. </a:t>
            </a:r>
            <a:r>
              <a:rPr lang="en-US" altLang="zh-CN" sz="2200" dirty="0"/>
              <a:t>2012.</a:t>
            </a:r>
            <a:endParaRPr lang="zh-CN" altLang="en-US" sz="2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Face Recognition </a:t>
            </a:r>
            <a:endParaRPr lang="zh-CN" altLang="en-US" dirty="0"/>
          </a:p>
        </p:txBody>
      </p:sp>
      <p:pic>
        <p:nvPicPr>
          <p:cNvPr id="6" name="图片 5"/>
          <p:cNvPicPr>
            <a:picLocks noChangeAspect="1"/>
          </p:cNvPicPr>
          <p:nvPr/>
        </p:nvPicPr>
        <p:blipFill>
          <a:blip r:embed="rId1"/>
          <a:stretch>
            <a:fillRect/>
          </a:stretch>
        </p:blipFill>
        <p:spPr>
          <a:xfrm>
            <a:off x="0" y="1510016"/>
            <a:ext cx="12192000" cy="4780717"/>
          </a:xfrm>
          <a:prstGeom prst="rect">
            <a:avLst/>
          </a:prstGeom>
        </p:spPr>
      </p:pic>
      <p:sp>
        <p:nvSpPr>
          <p:cNvPr id="7" name="页脚占位符 6"/>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 of CNN for Classification</a:t>
            </a:r>
            <a:endParaRPr lang="zh-CN" altLang="en-US" dirty="0"/>
          </a:p>
        </p:txBody>
      </p:sp>
      <p:sp>
        <p:nvSpPr>
          <p:cNvPr id="4" name="灯片编号占位符 3"/>
          <p:cNvSpPr>
            <a:spLocks noGrp="1"/>
          </p:cNvSpPr>
          <p:nvPr>
            <p:ph type="sldNum" sz="quarter" idx="12"/>
          </p:nvPr>
        </p:nvSpPr>
        <p:spPr/>
        <p:txBody>
          <a:bodyPr/>
          <a:lstStyle/>
          <a:p>
            <a:fld id="{D7E73BF0-1322-481A-85B0-7D5783909D9E}" type="slidenum">
              <a:rPr lang="zh-TW" altLang="en-US" smtClean="0"/>
            </a:fld>
            <a:endParaRPr lang="zh-TW" altLang="en-US"/>
          </a:p>
        </p:txBody>
      </p:sp>
      <p:sp>
        <p:nvSpPr>
          <p:cNvPr id="5" name="页脚占位符 4"/>
          <p:cNvSpPr>
            <a:spLocks noGrp="1"/>
          </p:cNvSpPr>
          <p:nvPr>
            <p:ph type="ftr" sz="quarter" idx="11"/>
          </p:nvPr>
        </p:nvSpPr>
        <p:spPr/>
        <p:txBody>
          <a:bodyPr/>
          <a:lstStyle/>
          <a:p>
            <a:r>
              <a:rPr lang="en-US" altLang="zh-TW"/>
              <a:t>@2023 Stan Z. Li, Westlake University</a:t>
            </a:r>
            <a:endParaRPr lang="zh-TW" altLang="en-US" dirty="0"/>
          </a:p>
        </p:txBody>
      </p:sp>
      <p:pic>
        <p:nvPicPr>
          <p:cNvPr id="7" name="图片 6"/>
          <p:cNvPicPr>
            <a:picLocks noChangeAspect="1"/>
          </p:cNvPicPr>
          <p:nvPr/>
        </p:nvPicPr>
        <p:blipFill>
          <a:blip r:embed="rId1"/>
          <a:stretch>
            <a:fillRect/>
          </a:stretch>
        </p:blipFill>
        <p:spPr>
          <a:xfrm>
            <a:off x="1084246" y="2061349"/>
            <a:ext cx="9253356" cy="315513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箭头: 下 5"/>
          <p:cNvSpPr/>
          <p:nvPr/>
        </p:nvSpPr>
        <p:spPr>
          <a:xfrm>
            <a:off x="2686489" y="278696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32617" y="3184347"/>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Convolution</a:t>
            </a:r>
            <a:endParaRPr lang="zh-CN" altLang="en-US" dirty="0"/>
          </a:p>
        </p:txBody>
      </p:sp>
      <p:sp>
        <p:nvSpPr>
          <p:cNvPr id="12" name="矩形 11"/>
          <p:cNvSpPr/>
          <p:nvPr/>
        </p:nvSpPr>
        <p:spPr>
          <a:xfrm>
            <a:off x="2132617" y="4145016"/>
            <a:ext cx="1334096" cy="4424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Max pooling</a:t>
            </a:r>
            <a:endParaRPr lang="zh-CN" altLang="en-US" dirty="0"/>
          </a:p>
        </p:txBody>
      </p:sp>
      <p:sp>
        <p:nvSpPr>
          <p:cNvPr id="13" name="箭头: 下 12"/>
          <p:cNvSpPr/>
          <p:nvPr/>
        </p:nvSpPr>
        <p:spPr>
          <a:xfrm>
            <a:off x="2686489" y="373118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a:off x="2686488" y="468401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32617" y="5066843"/>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Convolution</a:t>
            </a:r>
            <a:endParaRPr lang="zh-CN" altLang="en-US" dirty="0"/>
          </a:p>
        </p:txBody>
      </p:sp>
      <p:sp>
        <p:nvSpPr>
          <p:cNvPr id="16" name="箭头: 下 15"/>
          <p:cNvSpPr/>
          <p:nvPr/>
        </p:nvSpPr>
        <p:spPr>
          <a:xfrm>
            <a:off x="2686487" y="554755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108894" y="5976861"/>
            <a:ext cx="1373852" cy="4378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Max pooling</a:t>
            </a:r>
            <a:endParaRPr lang="zh-CN" altLang="en-US" dirty="0"/>
          </a:p>
        </p:txBody>
      </p:sp>
      <p:sp>
        <p:nvSpPr>
          <p:cNvPr id="22" name="箭头: 右 21"/>
          <p:cNvSpPr/>
          <p:nvPr/>
        </p:nvSpPr>
        <p:spPr>
          <a:xfrm>
            <a:off x="3852491" y="6011972"/>
            <a:ext cx="1256178" cy="3676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478415" y="5881944"/>
            <a:ext cx="1454101" cy="62771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Flatten</a:t>
            </a:r>
            <a:endParaRPr lang="zh-CN" altLang="en-US" dirty="0"/>
          </a:p>
        </p:txBody>
      </p:sp>
      <p:sp>
        <p:nvSpPr>
          <p:cNvPr id="24" name="箭头: 直角上 23"/>
          <p:cNvSpPr/>
          <p:nvPr/>
        </p:nvSpPr>
        <p:spPr>
          <a:xfrm>
            <a:off x="7449503" y="5663003"/>
            <a:ext cx="1308858" cy="627715"/>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29153" y="2094015"/>
            <a:ext cx="7764674" cy="2062103"/>
          </a:xfrm>
          <a:prstGeom prst="rect">
            <a:avLst/>
          </a:prstGeom>
          <a:solidFill>
            <a:schemeClr val="accent4">
              <a:lumMod val="75000"/>
            </a:schemeClr>
          </a:solidFill>
          <a:ln>
            <a:solidFill>
              <a:schemeClr val="accent4">
                <a:lumMod val="75000"/>
              </a:schemeClr>
            </a:solidFill>
          </a:ln>
        </p:spPr>
        <p:txBody>
          <a:bodyPr wrap="square" rtlCol="0">
            <a:spAutoFit/>
          </a:bodyPr>
          <a:lstStyle/>
          <a:p>
            <a:pPr marL="457200" indent="-457200">
              <a:buFont typeface="Wingdings" panose="05000000000000000000" pitchFamily="2" charset="2"/>
              <a:buChar char="Ø"/>
            </a:pPr>
            <a:r>
              <a:rPr lang="en-US" altLang="zh-CN" sz="3200" dirty="0">
                <a:solidFill>
                  <a:schemeClr val="bg1"/>
                </a:solidFill>
              </a:rPr>
              <a:t>Objects and parts can be much smaller than the whole image</a:t>
            </a:r>
            <a:endParaRPr lang="en-US" altLang="zh-CN" sz="3200" dirty="0">
              <a:solidFill>
                <a:schemeClr val="bg1"/>
              </a:solidFill>
            </a:endParaRPr>
          </a:p>
          <a:p>
            <a:pPr marL="457200" indent="-457200">
              <a:buFont typeface="Wingdings" panose="05000000000000000000" pitchFamily="2" charset="2"/>
              <a:buChar char="Ø"/>
            </a:pPr>
            <a:r>
              <a:rPr lang="en-US" altLang="zh-CN" sz="3200" dirty="0">
                <a:solidFill>
                  <a:schemeClr val="bg1"/>
                </a:solidFill>
              </a:rPr>
              <a:t>They can appear at different locations (sliding kernels)</a:t>
            </a:r>
            <a:endParaRPr lang="zh-CN" altLang="en-US" sz="3200" dirty="0">
              <a:solidFill>
                <a:schemeClr val="bg1"/>
              </a:solidFill>
            </a:endParaRPr>
          </a:p>
        </p:txBody>
      </p:sp>
      <p:sp>
        <p:nvSpPr>
          <p:cNvPr id="18" name="文本框 17"/>
          <p:cNvSpPr txBox="1"/>
          <p:nvPr/>
        </p:nvSpPr>
        <p:spPr>
          <a:xfrm>
            <a:off x="4129153" y="4257065"/>
            <a:ext cx="7764674" cy="1357851"/>
          </a:xfrm>
          <a:prstGeom prst="rect">
            <a:avLst/>
          </a:prstGeom>
          <a:solidFill>
            <a:schemeClr val="accent5">
              <a:lumMod val="75000"/>
            </a:schemeClr>
          </a:solidFill>
          <a:ln>
            <a:solidFill>
              <a:schemeClr val="accent6">
                <a:lumMod val="60000"/>
                <a:lumOff val="40000"/>
              </a:schemeClr>
            </a:solidFill>
          </a:ln>
        </p:spPr>
        <p:txBody>
          <a:bodyPr wrap="square" rtlCol="0">
            <a:spAutoFit/>
          </a:bodyPr>
          <a:lstStyle/>
          <a:p>
            <a:pPr marL="285750" indent="-285750">
              <a:buFont typeface="Wingdings" panose="05000000000000000000" pitchFamily="2" charset="2"/>
              <a:buChar char="Ø"/>
            </a:pPr>
            <a:r>
              <a:rPr lang="en-US" altLang="zh-CN" sz="3200" dirty="0">
                <a:solidFill>
                  <a:schemeClr val="bg1"/>
                </a:solidFill>
              </a:rPr>
              <a:t>Subsampling the pixels will not change object appearances</a:t>
            </a:r>
            <a:endParaRPr lang="zh-CN" altLang="en-US" sz="3200" dirty="0">
              <a:solidFill>
                <a:schemeClr val="bg1"/>
              </a:solidFill>
            </a:endParaRPr>
          </a:p>
          <a:p>
            <a:endParaRPr lang="zh-CN" altLang="en-US" dirty="0"/>
          </a:p>
        </p:txBody>
      </p:sp>
      <p:cxnSp>
        <p:nvCxnSpPr>
          <p:cNvPr id="20" name="直接箭头连接符 19"/>
          <p:cNvCxnSpPr>
            <a:stCxn id="7" idx="3"/>
          </p:cNvCxnSpPr>
          <p:nvPr/>
        </p:nvCxnSpPr>
        <p:spPr>
          <a:xfrm flipV="1">
            <a:off x="3506469" y="2965142"/>
            <a:ext cx="622684" cy="440445"/>
          </a:xfrm>
          <a:prstGeom prst="straightConnector1">
            <a:avLst/>
          </a:prstGeom>
          <a:ln w="444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5" idx="3"/>
          </p:cNvCxnSpPr>
          <p:nvPr/>
        </p:nvCxnSpPr>
        <p:spPr>
          <a:xfrm flipV="1">
            <a:off x="3506469" y="2965142"/>
            <a:ext cx="622684" cy="2322941"/>
          </a:xfrm>
          <a:prstGeom prst="straightConnector1">
            <a:avLst/>
          </a:prstGeom>
          <a:ln w="444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2" idx="3"/>
            <a:endCxn id="18" idx="1"/>
          </p:cNvCxnSpPr>
          <p:nvPr/>
        </p:nvCxnSpPr>
        <p:spPr>
          <a:xfrm>
            <a:off x="3466713" y="4366256"/>
            <a:ext cx="662440" cy="569735"/>
          </a:xfrm>
          <a:prstGeom prst="straightConnector1">
            <a:avLst/>
          </a:prstGeom>
          <a:ln w="444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7" idx="3"/>
            <a:endCxn id="18" idx="1"/>
          </p:cNvCxnSpPr>
          <p:nvPr/>
        </p:nvCxnSpPr>
        <p:spPr>
          <a:xfrm flipV="1">
            <a:off x="3482746" y="4935991"/>
            <a:ext cx="646407" cy="1259813"/>
          </a:xfrm>
          <a:prstGeom prst="straightConnector1">
            <a:avLst/>
          </a:prstGeom>
          <a:ln w="444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l="20801" t="6713" r="26024" b="6187"/>
          <a:stretch>
            <a:fillRect/>
          </a:stretch>
        </p:blipFill>
        <p:spPr>
          <a:xfrm>
            <a:off x="2283151" y="1564339"/>
            <a:ext cx="1001588" cy="1091015"/>
          </a:xfrm>
          <a:prstGeom prst="rect">
            <a:avLst/>
          </a:prstGeom>
        </p:spPr>
      </p:pic>
      <p:sp>
        <p:nvSpPr>
          <p:cNvPr id="30" name="标题 2"/>
          <p:cNvSpPr>
            <a:spLocks noGrp="1"/>
          </p:cNvSpPr>
          <p:nvPr>
            <p:ph type="title"/>
          </p:nvPr>
        </p:nvSpPr>
        <p:spPr>
          <a:xfrm>
            <a:off x="0" y="239486"/>
            <a:ext cx="12192000" cy="986970"/>
          </a:xfrm>
        </p:spPr>
        <p:txBody>
          <a:bodyPr/>
          <a:lstStyle/>
          <a:p>
            <a:r>
              <a:rPr lang="en-US" altLang="zh-CN" dirty="0"/>
              <a:t>CNN Feature Extraction for Classification</a:t>
            </a:r>
            <a:endParaRPr lang="zh-CN" altLang="en-US" dirty="0"/>
          </a:p>
        </p:txBody>
      </p:sp>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9" name="灯片编号占位符 18"/>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20801" t="6713" r="26024" b="6187"/>
          <a:stretch>
            <a:fillRect/>
          </a:stretch>
        </p:blipFill>
        <p:spPr>
          <a:xfrm>
            <a:off x="2283151" y="1564339"/>
            <a:ext cx="1001588" cy="1091015"/>
          </a:xfrm>
          <a:prstGeom prst="rect">
            <a:avLst/>
          </a:prstGeom>
        </p:spPr>
      </p:pic>
      <p:sp>
        <p:nvSpPr>
          <p:cNvPr id="6" name="箭头: 下 5"/>
          <p:cNvSpPr/>
          <p:nvPr/>
        </p:nvSpPr>
        <p:spPr>
          <a:xfrm>
            <a:off x="2686489" y="278696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32617" y="3184347"/>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Convolution</a:t>
            </a:r>
            <a:endParaRPr lang="zh-CN" altLang="en-US" dirty="0"/>
          </a:p>
        </p:txBody>
      </p:sp>
      <p:sp>
        <p:nvSpPr>
          <p:cNvPr id="12" name="矩形 11"/>
          <p:cNvSpPr/>
          <p:nvPr/>
        </p:nvSpPr>
        <p:spPr>
          <a:xfrm>
            <a:off x="2132617" y="4145016"/>
            <a:ext cx="1334096" cy="4424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Max pooling</a:t>
            </a:r>
            <a:endParaRPr lang="zh-CN" altLang="en-US" dirty="0"/>
          </a:p>
        </p:txBody>
      </p:sp>
      <p:sp>
        <p:nvSpPr>
          <p:cNvPr id="13" name="箭头: 下 12"/>
          <p:cNvSpPr/>
          <p:nvPr/>
        </p:nvSpPr>
        <p:spPr>
          <a:xfrm>
            <a:off x="2686489" y="373118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a:off x="2686488" y="468401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32617" y="5066843"/>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Convolution</a:t>
            </a:r>
            <a:endParaRPr lang="zh-CN" altLang="en-US" dirty="0"/>
          </a:p>
        </p:txBody>
      </p:sp>
      <p:sp>
        <p:nvSpPr>
          <p:cNvPr id="16" name="箭头: 下 15"/>
          <p:cNvSpPr/>
          <p:nvPr/>
        </p:nvSpPr>
        <p:spPr>
          <a:xfrm>
            <a:off x="2686487" y="554755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108894" y="5976861"/>
            <a:ext cx="1373852" cy="4378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Max pooling</a:t>
            </a:r>
            <a:endParaRPr lang="zh-CN" altLang="en-US" dirty="0"/>
          </a:p>
        </p:txBody>
      </p:sp>
      <p:sp>
        <p:nvSpPr>
          <p:cNvPr id="22" name="箭头: 右 21"/>
          <p:cNvSpPr/>
          <p:nvPr/>
        </p:nvSpPr>
        <p:spPr>
          <a:xfrm>
            <a:off x="3852491" y="6011972"/>
            <a:ext cx="1256178" cy="3676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en-US" altLang="zh-CN" dirty="0"/>
              <a:t>CNN Feature Extraction for Classification</a:t>
            </a:r>
            <a:endParaRPr lang="zh-CN" altLang="en-US" dirty="0"/>
          </a:p>
        </p:txBody>
      </p:sp>
      <p:sp>
        <p:nvSpPr>
          <p:cNvPr id="20" name="矩形 19"/>
          <p:cNvSpPr/>
          <p:nvPr/>
        </p:nvSpPr>
        <p:spPr>
          <a:xfrm>
            <a:off x="1917335" y="3049911"/>
            <a:ext cx="1804416" cy="689323"/>
          </a:xfrm>
          <a:prstGeom prst="rect">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a:off x="1917335" y="4932672"/>
            <a:ext cx="1804416" cy="689323"/>
          </a:xfrm>
          <a:prstGeom prst="rect">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27"/>
          <p:cNvSpPr/>
          <p:nvPr/>
        </p:nvSpPr>
        <p:spPr>
          <a:xfrm>
            <a:off x="5478415" y="5881944"/>
            <a:ext cx="1454101" cy="62771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Flatten</a:t>
            </a:r>
            <a:endParaRPr lang="zh-CN" altLang="en-US" dirty="0"/>
          </a:p>
        </p:txBody>
      </p:sp>
      <p:sp>
        <p:nvSpPr>
          <p:cNvPr id="29" name="箭头: 直角上 28"/>
          <p:cNvSpPr/>
          <p:nvPr/>
        </p:nvSpPr>
        <p:spPr>
          <a:xfrm>
            <a:off x="7449503" y="5663003"/>
            <a:ext cx="1308858" cy="627715"/>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449503" y="4631885"/>
            <a:ext cx="2363196" cy="79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Fully Connected network </a:t>
            </a:r>
            <a:endParaRPr lang="en-US" altLang="zh-CN" dirty="0"/>
          </a:p>
        </p:txBody>
      </p:sp>
      <p:sp>
        <p:nvSpPr>
          <p:cNvPr id="31" name="文本框 30"/>
          <p:cNvSpPr txBox="1"/>
          <p:nvPr/>
        </p:nvSpPr>
        <p:spPr>
          <a:xfrm>
            <a:off x="7005618" y="4004823"/>
            <a:ext cx="3310233" cy="461665"/>
          </a:xfrm>
          <a:prstGeom prst="rect">
            <a:avLst/>
          </a:prstGeom>
          <a:noFill/>
        </p:spPr>
        <p:txBody>
          <a:bodyPr wrap="square" rtlCol="0">
            <a:spAutoFit/>
          </a:bodyPr>
          <a:lstStyle/>
          <a:p>
            <a:r>
              <a:rPr lang="en-US" altLang="zh-CN" sz="2400" b="1" dirty="0"/>
              <a:t>Classify into Cat, Dog …</a:t>
            </a:r>
            <a:endParaRPr lang="zh-CN" altLang="en-US" sz="2400" b="1" dirty="0"/>
          </a:p>
        </p:txBody>
      </p:sp>
      <p:sp>
        <p:nvSpPr>
          <p:cNvPr id="18" name="页脚占位符 17"/>
          <p:cNvSpPr>
            <a:spLocks noGrp="1"/>
          </p:cNvSpPr>
          <p:nvPr>
            <p:ph type="ftr" sz="quarter" idx="11"/>
          </p:nvPr>
        </p:nvSpPr>
        <p:spPr/>
        <p:txBody>
          <a:bodyPr/>
          <a:lstStyle/>
          <a:p>
            <a:r>
              <a:rPr lang="en-US" altLang="zh-TW"/>
              <a:t>@2023 Stan Z. Li, Westlake University</a:t>
            </a:r>
            <a:endParaRPr lang="zh-TW" altLang="en-US" dirty="0"/>
          </a:p>
        </p:txBody>
      </p:sp>
      <p:sp>
        <p:nvSpPr>
          <p:cNvPr id="19" name="灯片编号占位符 18"/>
          <p:cNvSpPr>
            <a:spLocks noGrp="1"/>
          </p:cNvSpPr>
          <p:nvPr>
            <p:ph type="sldNum" sz="quarter" idx="12"/>
          </p:nvPr>
        </p:nvSpPr>
        <p:spPr/>
        <p:txBody>
          <a:bodyPr/>
          <a:lstStyle/>
          <a:p>
            <a:fld id="{D7E73BF0-1322-481A-85B0-7D5783909D9E}" type="slidenum">
              <a:rPr lang="zh-TW" altLang="en-US" smtClean="0"/>
            </a:fld>
            <a:endParaRPr lang="zh-TW" altLang="en-US" dirty="0"/>
          </a:p>
        </p:txBody>
      </p:sp>
      <p:sp>
        <p:nvSpPr>
          <p:cNvPr id="33" name="文本框 32"/>
          <p:cNvSpPr txBox="1"/>
          <p:nvPr>
            <p:custDataLst>
              <p:tags r:id="rId2"/>
            </p:custDataLst>
          </p:nvPr>
        </p:nvSpPr>
        <p:spPr>
          <a:xfrm>
            <a:off x="3717290" y="4249420"/>
            <a:ext cx="2082800" cy="829945"/>
          </a:xfrm>
          <a:prstGeom prst="rect">
            <a:avLst/>
          </a:prstGeom>
          <a:noFill/>
        </p:spPr>
        <p:txBody>
          <a:bodyPr wrap="square" rtlCol="0">
            <a:spAutoFit/>
          </a:bodyPr>
          <a:p>
            <a:r>
              <a:rPr lang="en-US" altLang="zh-CN" sz="2400" dirty="0"/>
              <a:t>Can repeat for many layers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solidFill>
                <a:cs typeface="Times New Roman" panose="02020603050405020304" pitchFamily="18" charset="0"/>
                <a:sym typeface="+mn-ea"/>
              </a:rPr>
              <a:t>CNN-Convolution Operations</a:t>
            </a:r>
            <a:endParaRPr lang="zh-CN" altLang="en-US" dirty="0"/>
          </a:p>
        </p:txBody>
      </p:sp>
      <p:sp>
        <p:nvSpPr>
          <p:cNvPr id="18" name="页脚占位符 17"/>
          <p:cNvSpPr>
            <a:spLocks noGrp="1"/>
          </p:cNvSpPr>
          <p:nvPr>
            <p:ph type="ftr" sz="quarter" idx="11"/>
          </p:nvPr>
        </p:nvSpPr>
        <p:spPr/>
        <p:txBody>
          <a:bodyPr/>
          <a:lstStyle/>
          <a:p>
            <a:r>
              <a:rPr lang="en-US" altLang="zh-TW"/>
              <a:t>@2023 Stan Z. Li, Westlake University</a:t>
            </a:r>
            <a:endParaRPr lang="zh-TW" altLang="en-US" dirty="0"/>
          </a:p>
        </p:txBody>
      </p:sp>
      <p:sp>
        <p:nvSpPr>
          <p:cNvPr id="19" name="灯片编号占位符 18"/>
          <p:cNvSpPr>
            <a:spLocks noGrp="1"/>
          </p:cNvSpPr>
          <p:nvPr>
            <p:ph type="sldNum" sz="quarter" idx="12"/>
          </p:nvPr>
        </p:nvSpPr>
        <p:spPr/>
        <p:txBody>
          <a:bodyPr/>
          <a:lstStyle/>
          <a:p>
            <a:fld id="{D7E73BF0-1322-481A-85B0-7D5783909D9E}" type="slidenum">
              <a:rPr lang="zh-TW" altLang="en-US" smtClean="0"/>
            </a:fld>
            <a:endParaRPr lang="zh-TW" altLang="en-US" dirty="0"/>
          </a:p>
        </p:txBody>
      </p:sp>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4418571" y="1515360"/>
            <a:ext cx="5010150" cy="3657600"/>
          </a:xfrm>
          <a:prstGeom prst="rect">
            <a:avLst/>
          </a:prstGeom>
        </p:spPr>
      </p:pic>
      <p:grpSp>
        <p:nvGrpSpPr>
          <p:cNvPr id="4" name="组合 3"/>
          <p:cNvGrpSpPr/>
          <p:nvPr/>
        </p:nvGrpSpPr>
        <p:grpSpPr>
          <a:xfrm>
            <a:off x="2455916" y="2693425"/>
            <a:ext cx="1450149" cy="2132465"/>
            <a:chOff x="7605071" y="1920240"/>
            <a:chExt cx="1450149" cy="2132465"/>
          </a:xfrm>
        </p:grpSpPr>
        <p:sp>
          <p:nvSpPr>
            <p:cNvPr id="5" name="矩形 4"/>
            <p:cNvSpPr/>
            <p:nvPr>
              <p:custDataLst>
                <p:tags r:id="rId3"/>
              </p:custDataLst>
            </p:nvPr>
          </p:nvSpPr>
          <p:spPr>
            <a:xfrm>
              <a:off x="7764194" y="1920240"/>
              <a:ext cx="372239" cy="365760"/>
            </a:xfrm>
            <a:prstGeom prst="rect">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dirty="0"/>
                <a:t>1</a:t>
              </a:r>
              <a:endParaRPr lang="zh-CN" altLang="en-US" dirty="0"/>
            </a:p>
          </p:txBody>
        </p:sp>
        <p:sp>
          <p:nvSpPr>
            <p:cNvPr id="11" name="矩形 10"/>
            <p:cNvSpPr/>
            <p:nvPr>
              <p:custDataLst>
                <p:tags r:id="rId4"/>
              </p:custDataLst>
            </p:nvPr>
          </p:nvSpPr>
          <p:spPr>
            <a:xfrm>
              <a:off x="8136433" y="1920240"/>
              <a:ext cx="372239" cy="365760"/>
            </a:xfrm>
            <a:prstGeom prst="rect">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dirty="0"/>
                <a:t>0</a:t>
              </a:r>
              <a:endParaRPr lang="zh-CN" altLang="en-US" dirty="0"/>
            </a:p>
          </p:txBody>
        </p:sp>
        <p:sp>
          <p:nvSpPr>
            <p:cNvPr id="8" name="矩形 7"/>
            <p:cNvSpPr/>
            <p:nvPr>
              <p:custDataLst>
                <p:tags r:id="rId5"/>
              </p:custDataLst>
            </p:nvPr>
          </p:nvSpPr>
          <p:spPr>
            <a:xfrm>
              <a:off x="8508672" y="1920240"/>
              <a:ext cx="372239" cy="365760"/>
            </a:xfrm>
            <a:prstGeom prst="rect">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dirty="0"/>
                <a:t>1</a:t>
              </a:r>
              <a:endParaRPr lang="zh-CN" altLang="en-US" dirty="0"/>
            </a:p>
          </p:txBody>
        </p:sp>
        <p:sp>
          <p:nvSpPr>
            <p:cNvPr id="9" name="矩形 8"/>
            <p:cNvSpPr/>
            <p:nvPr>
              <p:custDataLst>
                <p:tags r:id="rId6"/>
              </p:custDataLst>
            </p:nvPr>
          </p:nvSpPr>
          <p:spPr>
            <a:xfrm>
              <a:off x="7764193" y="2651760"/>
              <a:ext cx="372239" cy="365760"/>
            </a:xfrm>
            <a:prstGeom prst="rect">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dirty="0"/>
                <a:t>1</a:t>
              </a:r>
              <a:endParaRPr lang="zh-CN" altLang="en-US" dirty="0"/>
            </a:p>
          </p:txBody>
        </p:sp>
        <p:sp>
          <p:nvSpPr>
            <p:cNvPr id="23" name="矩形 22"/>
            <p:cNvSpPr/>
            <p:nvPr>
              <p:custDataLst>
                <p:tags r:id="rId7"/>
              </p:custDataLst>
            </p:nvPr>
          </p:nvSpPr>
          <p:spPr>
            <a:xfrm>
              <a:off x="8136432" y="2286000"/>
              <a:ext cx="372239" cy="365760"/>
            </a:xfrm>
            <a:prstGeom prst="rect">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dirty="0"/>
                <a:t>1</a:t>
              </a:r>
              <a:endParaRPr lang="zh-CN" altLang="en-US" dirty="0"/>
            </a:p>
          </p:txBody>
        </p:sp>
        <p:sp>
          <p:nvSpPr>
            <p:cNvPr id="24" name="矩形 23"/>
            <p:cNvSpPr/>
            <p:nvPr>
              <p:custDataLst>
                <p:tags r:id="rId8"/>
              </p:custDataLst>
            </p:nvPr>
          </p:nvSpPr>
          <p:spPr>
            <a:xfrm>
              <a:off x="8508671" y="2286000"/>
              <a:ext cx="372239" cy="365760"/>
            </a:xfrm>
            <a:prstGeom prst="rect">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dirty="0"/>
                <a:t>0</a:t>
              </a:r>
              <a:endParaRPr lang="zh-CN" altLang="en-US" dirty="0"/>
            </a:p>
          </p:txBody>
        </p:sp>
        <p:sp>
          <p:nvSpPr>
            <p:cNvPr id="25" name="矩形 24"/>
            <p:cNvSpPr/>
            <p:nvPr>
              <p:custDataLst>
                <p:tags r:id="rId9"/>
              </p:custDataLst>
            </p:nvPr>
          </p:nvSpPr>
          <p:spPr>
            <a:xfrm>
              <a:off x="8136431" y="2651760"/>
              <a:ext cx="372239" cy="365760"/>
            </a:xfrm>
            <a:prstGeom prst="rect">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dirty="0"/>
                <a:t>0</a:t>
              </a:r>
              <a:endParaRPr lang="zh-CN" altLang="en-US" dirty="0"/>
            </a:p>
          </p:txBody>
        </p:sp>
        <p:sp>
          <p:nvSpPr>
            <p:cNvPr id="26" name="矩形 25"/>
            <p:cNvSpPr/>
            <p:nvPr>
              <p:custDataLst>
                <p:tags r:id="rId10"/>
              </p:custDataLst>
            </p:nvPr>
          </p:nvSpPr>
          <p:spPr>
            <a:xfrm>
              <a:off x="7764193" y="2286000"/>
              <a:ext cx="372239" cy="365760"/>
            </a:xfrm>
            <a:prstGeom prst="rect">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dirty="0"/>
                <a:t>0</a:t>
              </a:r>
              <a:endParaRPr lang="zh-CN" altLang="en-US" dirty="0"/>
            </a:p>
          </p:txBody>
        </p:sp>
        <p:sp>
          <p:nvSpPr>
            <p:cNvPr id="27" name="矩形 26"/>
            <p:cNvSpPr/>
            <p:nvPr>
              <p:custDataLst>
                <p:tags r:id="rId11"/>
              </p:custDataLst>
            </p:nvPr>
          </p:nvSpPr>
          <p:spPr>
            <a:xfrm>
              <a:off x="8508669" y="2651760"/>
              <a:ext cx="372239" cy="365760"/>
            </a:xfrm>
            <a:prstGeom prst="rect">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dirty="0"/>
                <a:t>1</a:t>
              </a:r>
              <a:endParaRPr lang="zh-CN" altLang="en-US" dirty="0"/>
            </a:p>
          </p:txBody>
        </p:sp>
        <mc:AlternateContent xmlns:mc="http://schemas.openxmlformats.org/markup-compatibility/2006">
          <mc:Choice xmlns:a14="http://schemas.microsoft.com/office/drawing/2010/main" Requires="a14">
            <p:sp>
              <p:nvSpPr>
                <p:cNvPr id="32" name="文本框 31"/>
                <p:cNvSpPr txBox="1"/>
                <p:nvPr>
                  <p:custDataLst>
                    <p:tags r:id="rId12"/>
                  </p:custDataLst>
                </p:nvPr>
              </p:nvSpPr>
              <p:spPr>
                <a:xfrm>
                  <a:off x="7605071" y="3221708"/>
                  <a:ext cx="1450149" cy="830997"/>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𝑾</m:t>
                        </m:r>
                      </m:oMath>
                    </m:oMathPara>
                  </a14:m>
                  <a:endParaRPr lang="zh-CN" altLang="en-US" sz="2400" b="1" dirty="0"/>
                </a:p>
                <a:p>
                  <a:pPr algn="ctr"/>
                  <a:r>
                    <a:rPr lang="en-US" altLang="zh-CN" sz="2400" dirty="0"/>
                    <a:t>3×3 Filter</a:t>
                  </a:r>
                  <a:endParaRPr lang="en-US" altLang="zh-CN" sz="2400" dirty="0"/>
                </a:p>
              </p:txBody>
            </p:sp>
          </mc:Choice>
          <mc:Fallback>
            <p:sp>
              <p:nvSpPr>
                <p:cNvPr id="32" name="文本框 31"/>
                <p:cNvSpPr txBox="1">
                  <a:spLocks noRot="1" noChangeAspect="1" noMove="1" noResize="1" noEditPoints="1" noAdjustHandles="1" noChangeArrowheads="1" noChangeShapeType="1" noTextEdit="1"/>
                </p:cNvSpPr>
                <p:nvPr>
                  <p:custDataLst>
                    <p:tags r:id="rId13"/>
                  </p:custDataLst>
                </p:nvPr>
              </p:nvSpPr>
              <p:spPr>
                <a:xfrm>
                  <a:off x="7605071" y="3221708"/>
                  <a:ext cx="1450149" cy="830997"/>
                </a:xfrm>
                <a:prstGeom prst="rect">
                  <a:avLst/>
                </a:prstGeom>
                <a:blipFill rotWithShape="1">
                  <a:blip r:embed="rId14"/>
                </a:blipFill>
              </p:spPr>
              <p:txBody>
                <a:bodyPr/>
                <a:lstStyle/>
                <a:p>
                  <a:r>
                    <a:rPr lang="zh-CN" altLang="en-US">
                      <a:noFill/>
                    </a:rPr>
                    <a:t> </a:t>
                  </a:r>
                </a:p>
              </p:txBody>
            </p:sp>
          </mc:Fallback>
        </mc:AlternateContent>
        <p:sp>
          <p:nvSpPr>
            <p:cNvPr id="40" name="文本框 39"/>
            <p:cNvSpPr txBox="1"/>
            <p:nvPr>
              <p:custDataLst>
                <p:tags r:id="rId15"/>
              </p:custDataLst>
            </p:nvPr>
          </p:nvSpPr>
          <p:spPr>
            <a:xfrm>
              <a:off x="7667218" y="3365510"/>
              <a:ext cx="538635" cy="461665"/>
            </a:xfrm>
            <a:prstGeom prst="rect">
              <a:avLst/>
            </a:prstGeom>
            <a:noFill/>
          </p:spPr>
          <p:txBody>
            <a:bodyPr wrap="square" rtlCol="0">
              <a:spAutoFit/>
            </a:bodyPr>
            <a:p>
              <a:endParaRPr lang="zh-CN" altLang="en-US" sz="2400" b="1" dirty="0"/>
            </a:p>
          </p:txBody>
        </p:sp>
      </p:grpSp>
      <p:sp>
        <p:nvSpPr>
          <p:cNvPr id="34" name="文本框 33"/>
          <p:cNvSpPr txBox="1"/>
          <p:nvPr>
            <p:custDataLst>
              <p:tags r:id="rId16"/>
            </p:custDataLst>
          </p:nvPr>
        </p:nvSpPr>
        <p:spPr>
          <a:xfrm>
            <a:off x="9293076" y="2928661"/>
            <a:ext cx="2507729" cy="830997"/>
          </a:xfrm>
          <a:prstGeom prst="rect">
            <a:avLst/>
          </a:prstGeom>
          <a:noFill/>
        </p:spPr>
        <p:txBody>
          <a:bodyPr wrap="square" rtlCol="0">
            <a:spAutoFit/>
          </a:bodyPr>
          <a:p>
            <a:r>
              <a:rPr lang="en-US" altLang="zh-CN" sz="2400" dirty="0"/>
              <a:t>Input Image </a:t>
            </a:r>
            <a:r>
              <a:rPr lang="en-US" altLang="zh-CN" sz="2400" dirty="0" err="1"/>
              <a:t>NxN</a:t>
            </a:r>
            <a:endParaRPr lang="en-US" altLang="zh-CN" sz="2400" dirty="0"/>
          </a:p>
          <a:p>
            <a:r>
              <a:rPr lang="en-US" altLang="zh-CN" sz="2400" dirty="0"/>
              <a:t>Stride =1</a:t>
            </a:r>
            <a:endParaRPr lang="zh-CN" altLang="en-US" sz="2400" dirty="0"/>
          </a:p>
        </p:txBody>
      </p:sp>
      <p:sp>
        <p:nvSpPr>
          <p:cNvPr id="35" name="文本框 34"/>
          <p:cNvSpPr txBox="1"/>
          <p:nvPr>
            <p:custDataLst>
              <p:tags r:id="rId17"/>
            </p:custDataLst>
          </p:nvPr>
        </p:nvSpPr>
        <p:spPr>
          <a:xfrm>
            <a:off x="2455916" y="5298119"/>
            <a:ext cx="8081877" cy="1015663"/>
          </a:xfrm>
          <a:prstGeom prst="rect">
            <a:avLst/>
          </a:prstGeom>
          <a:noFill/>
        </p:spPr>
        <p:txBody>
          <a:bodyPr wrap="square" rtlCol="0">
            <a:spAutoFit/>
          </a:bodyPr>
          <a:p>
            <a:r>
              <a:rPr lang="en-US" altLang="zh-CN" sz="2800" dirty="0">
                <a:solidFill>
                  <a:srgbClr val="C00000"/>
                </a:solidFill>
              </a:rPr>
              <a:t>For </a:t>
            </a:r>
            <a:r>
              <a:rPr lang="en-US" altLang="zh-CN" sz="2800" b="1" i="1" dirty="0">
                <a:solidFill>
                  <a:srgbClr val="C00000"/>
                </a:solidFill>
              </a:rPr>
              <a:t>W</a:t>
            </a:r>
            <a:r>
              <a:rPr lang="en-US" altLang="zh-CN" sz="2800" dirty="0">
                <a:solidFill>
                  <a:srgbClr val="C00000"/>
                </a:solidFill>
              </a:rPr>
              <a:t> at the first location:</a:t>
            </a:r>
            <a:endParaRPr lang="en-US" altLang="zh-CN" sz="2800" dirty="0">
              <a:solidFill>
                <a:srgbClr val="C00000"/>
              </a:solidFill>
            </a:endParaRPr>
          </a:p>
          <a:p>
            <a:r>
              <a:rPr lang="en-US" altLang="zh-CN" sz="2800" dirty="0">
                <a:solidFill>
                  <a:srgbClr val="C00000"/>
                </a:solidFill>
              </a:rPr>
              <a:t>1×1+1×0+1×1+0×0+1×1+1×0+0×1+0×0+1×1 = </a:t>
            </a:r>
            <a:r>
              <a:rPr lang="en-US" altLang="zh-CN" sz="3200" b="1" dirty="0">
                <a:solidFill>
                  <a:srgbClr val="C00000"/>
                </a:solidFill>
              </a:rPr>
              <a:t>4</a:t>
            </a:r>
            <a:endParaRPr lang="zh-CN" altLang="en-US" sz="2800" b="1" dirty="0">
              <a:solidFill>
                <a:srgbClr val="C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 Closer Look</a:t>
            </a:r>
            <a:endParaRPr lang="zh-CN" altLang="en-US" dirty="0"/>
          </a:p>
        </p:txBody>
      </p:sp>
      <p:sp>
        <p:nvSpPr>
          <p:cNvPr id="88" name="object 16"/>
          <p:cNvSpPr txBox="1"/>
          <p:nvPr/>
        </p:nvSpPr>
        <p:spPr>
          <a:xfrm>
            <a:off x="3960000" y="2808000"/>
            <a:ext cx="194945" cy="369332"/>
          </a:xfrm>
          <a:prstGeom prst="rect">
            <a:avLst/>
          </a:prstGeom>
        </p:spPr>
        <p:txBody>
          <a:bodyPr vert="horz" wrap="square" lIns="0" tIns="0" rIns="0" bIns="0" rtlCol="0">
            <a:spAutoFit/>
          </a:bodyPr>
          <a:lstStyle/>
          <a:p>
            <a:pPr marL="12700" algn="ctr">
              <a:lnSpc>
                <a:spcPct val="100000"/>
              </a:lnSpc>
            </a:pPr>
            <a:r>
              <a:rPr sz="2400" dirty="0">
                <a:latin typeface="Arial" panose="020B0604020202020204"/>
                <a:cs typeface="Arial" panose="020B0604020202020204"/>
              </a:rPr>
              <a:t>7</a:t>
            </a:r>
            <a:endParaRPr sz="2400" dirty="0">
              <a:latin typeface="Arial" panose="020B0604020202020204"/>
              <a:cs typeface="Arial" panose="020B0604020202020204"/>
            </a:endParaRPr>
          </a:p>
        </p:txBody>
      </p:sp>
      <p:graphicFrame>
        <p:nvGraphicFramePr>
          <p:cNvPr id="89" name="object 12"/>
          <p:cNvGraphicFramePr>
            <a:graphicFrameLocks noGrp="1"/>
          </p:cNvGraphicFramePr>
          <p:nvPr/>
        </p:nvGraphicFramePr>
        <p:xfrm>
          <a:off x="1080000" y="1800000"/>
          <a:ext cx="2679943" cy="2746793"/>
        </p:xfrm>
        <a:graphic>
          <a:graphicData uri="http://schemas.openxmlformats.org/drawingml/2006/table">
            <a:tbl>
              <a:tblPr firstRow="1" bandRow="1">
                <a:tableStyleId>{2D5ABB26-0587-4C30-8999-92F81FD0307C}</a:tableStyleId>
              </a:tblPr>
              <a:tblGrid>
                <a:gridCol w="382849"/>
                <a:gridCol w="382849"/>
                <a:gridCol w="382849"/>
                <a:gridCol w="382849"/>
                <a:gridCol w="382849"/>
                <a:gridCol w="382849"/>
                <a:gridCol w="382849"/>
              </a:tblGrid>
              <a:tr h="392399">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sp>
        <p:nvSpPr>
          <p:cNvPr id="5" name="矩形 4"/>
          <p:cNvSpPr/>
          <p:nvPr/>
        </p:nvSpPr>
        <p:spPr>
          <a:xfrm>
            <a:off x="2160000" y="1296000"/>
            <a:ext cx="345920" cy="461665"/>
          </a:xfrm>
          <a:prstGeom prst="rect">
            <a:avLst/>
          </a:prstGeom>
        </p:spPr>
        <p:txBody>
          <a:bodyPr wrap="square">
            <a:spAutoFit/>
          </a:bodyPr>
          <a:lstStyle/>
          <a:p>
            <a:pPr marL="12700" algn="ctr">
              <a:lnSpc>
                <a:spcPct val="100000"/>
              </a:lnSpc>
            </a:pPr>
            <a:r>
              <a:rPr lang="en-US" altLang="zh-CN" sz="2400" dirty="0">
                <a:latin typeface="Arial" panose="020B0604020202020204"/>
                <a:cs typeface="Arial" panose="020B0604020202020204"/>
              </a:rPr>
              <a:t>7</a:t>
            </a:r>
            <a:endParaRPr lang="en-US" altLang="zh-CN" sz="2400" dirty="0">
              <a:latin typeface="Arial" panose="020B0604020202020204"/>
              <a:cs typeface="Arial" panose="020B0604020202020204"/>
            </a:endParaRPr>
          </a:p>
        </p:txBody>
      </p:sp>
      <p:sp>
        <p:nvSpPr>
          <p:cNvPr id="93" name="矩形 92"/>
          <p:cNvSpPr/>
          <p:nvPr/>
        </p:nvSpPr>
        <p:spPr>
          <a:xfrm>
            <a:off x="6480000" y="1800000"/>
            <a:ext cx="3698549" cy="1961755"/>
          </a:xfrm>
          <a:prstGeom prst="rect">
            <a:avLst/>
          </a:prstGeom>
        </p:spPr>
        <p:txBody>
          <a:bodyPr wrap="square">
            <a:spAutoFit/>
          </a:bodyPr>
          <a:lstStyle/>
          <a:p>
            <a:pPr>
              <a:lnSpc>
                <a:spcPct val="150000"/>
              </a:lnSpc>
            </a:pPr>
            <a:r>
              <a:rPr lang="en-US" altLang="zh-CN" sz="2800" dirty="0"/>
              <a:t>7x7 input (spatially)</a:t>
            </a:r>
            <a:endParaRPr lang="en-US" altLang="zh-CN" sz="2800" dirty="0"/>
          </a:p>
          <a:p>
            <a:pPr>
              <a:lnSpc>
                <a:spcPct val="150000"/>
              </a:lnSpc>
            </a:pPr>
            <a:r>
              <a:rPr lang="en-US" altLang="zh-CN" sz="2800" dirty="0"/>
              <a:t>assume 3x3 filter</a:t>
            </a:r>
            <a:endParaRPr lang="en-US" altLang="zh-CN" sz="2800" dirty="0"/>
          </a:p>
          <a:p>
            <a:pPr>
              <a:lnSpc>
                <a:spcPct val="150000"/>
              </a:lnSpc>
            </a:pPr>
            <a:r>
              <a:rPr lang="en-US" altLang="zh-CN" sz="2800" dirty="0">
                <a:solidFill>
                  <a:prstClr val="black"/>
                </a:solidFill>
              </a:rPr>
              <a:t>applied with </a:t>
            </a:r>
            <a:r>
              <a:rPr lang="en-US" altLang="zh-CN" sz="2800" b="1" dirty="0">
                <a:solidFill>
                  <a:prstClr val="black"/>
                </a:solidFill>
              </a:rPr>
              <a:t>stride=1</a:t>
            </a:r>
            <a:endParaRPr lang="zh-CN" altLang="en-US" sz="2800" b="1" dirty="0">
              <a:solidFill>
                <a:prstClr val="black"/>
              </a:solidFill>
            </a:endParaRPr>
          </a:p>
        </p:txBody>
      </p:sp>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1" name="灯片编号占位符 10"/>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000" dirty="0"/>
              <a:t>A Closer Look</a:t>
            </a:r>
            <a:endParaRPr lang="zh-CN" altLang="en-US" sz="4000" dirty="0"/>
          </a:p>
        </p:txBody>
      </p:sp>
      <p:sp>
        <p:nvSpPr>
          <p:cNvPr id="88" name="object 16"/>
          <p:cNvSpPr txBox="1"/>
          <p:nvPr/>
        </p:nvSpPr>
        <p:spPr>
          <a:xfrm>
            <a:off x="3960000" y="2808000"/>
            <a:ext cx="194945" cy="330200"/>
          </a:xfrm>
          <a:prstGeom prst="rect">
            <a:avLst/>
          </a:prstGeom>
        </p:spPr>
        <p:txBody>
          <a:bodyPr vert="horz" wrap="square" lIns="0" tIns="0" rIns="0" bIns="0" rtlCol="0">
            <a:spAutoFit/>
          </a:bodyPr>
          <a:lstStyle/>
          <a:p>
            <a:pPr marL="12700">
              <a:lnSpc>
                <a:spcPct val="100000"/>
              </a:lnSpc>
            </a:pPr>
            <a:r>
              <a:rPr sz="2400" dirty="0">
                <a:latin typeface="Arial" panose="020B0604020202020204"/>
                <a:cs typeface="Arial" panose="020B0604020202020204"/>
              </a:rPr>
              <a:t>7</a:t>
            </a:r>
            <a:endParaRPr sz="2400" dirty="0">
              <a:latin typeface="Arial" panose="020B0604020202020204"/>
              <a:cs typeface="Arial" panose="020B0604020202020204"/>
            </a:endParaRPr>
          </a:p>
        </p:txBody>
      </p:sp>
      <p:sp>
        <p:nvSpPr>
          <p:cNvPr id="5" name="矩形 4"/>
          <p:cNvSpPr/>
          <p:nvPr/>
        </p:nvSpPr>
        <p:spPr>
          <a:xfrm>
            <a:off x="2160000" y="1296000"/>
            <a:ext cx="369012" cy="461665"/>
          </a:xfrm>
          <a:prstGeom prst="rect">
            <a:avLst/>
          </a:prstGeom>
        </p:spPr>
        <p:txBody>
          <a:bodyPr wrap="none">
            <a:spAutoFit/>
          </a:bodyPr>
          <a:lstStyle/>
          <a:p>
            <a:pPr marL="12700">
              <a:lnSpc>
                <a:spcPct val="100000"/>
              </a:lnSpc>
            </a:pPr>
            <a:r>
              <a:rPr lang="en-US" altLang="zh-CN" sz="2400" dirty="0">
                <a:latin typeface="Arial" panose="020B0604020202020204"/>
                <a:cs typeface="Arial" panose="020B0604020202020204"/>
              </a:rPr>
              <a:t>7</a:t>
            </a:r>
            <a:endParaRPr lang="en-US" altLang="zh-CN" sz="2400" dirty="0">
              <a:latin typeface="Arial" panose="020B0604020202020204"/>
              <a:cs typeface="Arial" panose="020B0604020202020204"/>
            </a:endParaRPr>
          </a:p>
        </p:txBody>
      </p:sp>
      <p:sp>
        <p:nvSpPr>
          <p:cNvPr id="93" name="矩形 92"/>
          <p:cNvSpPr/>
          <p:nvPr/>
        </p:nvSpPr>
        <p:spPr>
          <a:xfrm>
            <a:off x="6480000" y="1800000"/>
            <a:ext cx="3698549" cy="1961755"/>
          </a:xfrm>
          <a:prstGeom prst="rect">
            <a:avLst/>
          </a:prstGeom>
        </p:spPr>
        <p:txBody>
          <a:bodyPr wrap="square">
            <a:spAutoFit/>
          </a:bodyPr>
          <a:lstStyle/>
          <a:p>
            <a:pPr>
              <a:lnSpc>
                <a:spcPct val="150000"/>
              </a:lnSpc>
            </a:pPr>
            <a:r>
              <a:rPr lang="en-US" altLang="zh-CN" sz="2800" dirty="0"/>
              <a:t>7x7 input (spatially)</a:t>
            </a:r>
            <a:endParaRPr lang="en-US" altLang="zh-CN" sz="2800" dirty="0"/>
          </a:p>
          <a:p>
            <a:pPr>
              <a:lnSpc>
                <a:spcPct val="150000"/>
              </a:lnSpc>
            </a:pPr>
            <a:r>
              <a:rPr lang="en-US" altLang="zh-CN" sz="2800" dirty="0"/>
              <a:t>assume 3x3 filter</a:t>
            </a:r>
            <a:endParaRPr lang="en-US" altLang="zh-CN" sz="2800" dirty="0"/>
          </a:p>
          <a:p>
            <a:pPr>
              <a:lnSpc>
                <a:spcPct val="150000"/>
              </a:lnSpc>
            </a:pPr>
            <a:r>
              <a:rPr lang="en-US" altLang="zh-CN" sz="2800" dirty="0">
                <a:solidFill>
                  <a:prstClr val="black"/>
                </a:solidFill>
              </a:rPr>
              <a:t>applied with </a:t>
            </a:r>
            <a:r>
              <a:rPr lang="en-US" altLang="zh-CN" sz="2800" b="1" dirty="0">
                <a:solidFill>
                  <a:prstClr val="black"/>
                </a:solidFill>
              </a:rPr>
              <a:t>stride=1</a:t>
            </a:r>
            <a:endParaRPr lang="zh-CN" altLang="en-US" sz="2800" b="1" dirty="0">
              <a:solidFill>
                <a:prstClr val="black"/>
              </a:solidFill>
            </a:endParaRPr>
          </a:p>
        </p:txBody>
      </p:sp>
      <p:graphicFrame>
        <p:nvGraphicFramePr>
          <p:cNvPr id="10" name="object 12"/>
          <p:cNvGraphicFramePr>
            <a:graphicFrameLocks noGrp="1"/>
          </p:cNvGraphicFramePr>
          <p:nvPr/>
        </p:nvGraphicFramePr>
        <p:xfrm>
          <a:off x="1080000" y="1800000"/>
          <a:ext cx="2679943" cy="2746793"/>
        </p:xfrm>
        <a:graphic>
          <a:graphicData uri="http://schemas.openxmlformats.org/drawingml/2006/table">
            <a:tbl>
              <a:tblPr firstRow="1" bandRow="1">
                <a:tableStyleId>{2D5ABB26-0587-4C30-8999-92F81FD0307C}</a:tableStyleId>
              </a:tblPr>
              <a:tblGrid>
                <a:gridCol w="382849"/>
                <a:gridCol w="382849"/>
                <a:gridCol w="382849"/>
                <a:gridCol w="382849"/>
                <a:gridCol w="382849"/>
                <a:gridCol w="382849"/>
                <a:gridCol w="382849"/>
              </a:tblGrid>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 Closer Look</a:t>
            </a:r>
            <a:endParaRPr lang="zh-CN" altLang="en-US" dirty="0"/>
          </a:p>
        </p:txBody>
      </p:sp>
      <p:sp>
        <p:nvSpPr>
          <p:cNvPr id="88" name="object 16"/>
          <p:cNvSpPr txBox="1"/>
          <p:nvPr/>
        </p:nvSpPr>
        <p:spPr>
          <a:xfrm>
            <a:off x="3960000" y="2808000"/>
            <a:ext cx="194945" cy="330200"/>
          </a:xfrm>
          <a:prstGeom prst="rect">
            <a:avLst/>
          </a:prstGeom>
        </p:spPr>
        <p:txBody>
          <a:bodyPr vert="horz" wrap="square" lIns="0" tIns="0" rIns="0" bIns="0" rtlCol="0">
            <a:spAutoFit/>
          </a:bodyPr>
          <a:lstStyle/>
          <a:p>
            <a:pPr marL="12700">
              <a:lnSpc>
                <a:spcPct val="100000"/>
              </a:lnSpc>
            </a:pPr>
            <a:r>
              <a:rPr sz="2400" dirty="0">
                <a:latin typeface="Arial" panose="020B0604020202020204"/>
                <a:cs typeface="Arial" panose="020B0604020202020204"/>
              </a:rPr>
              <a:t>7</a:t>
            </a:r>
            <a:endParaRPr sz="2400" dirty="0">
              <a:latin typeface="Arial" panose="020B0604020202020204"/>
              <a:cs typeface="Arial" panose="020B0604020202020204"/>
            </a:endParaRPr>
          </a:p>
        </p:txBody>
      </p:sp>
      <p:sp>
        <p:nvSpPr>
          <p:cNvPr id="5" name="矩形 4"/>
          <p:cNvSpPr/>
          <p:nvPr/>
        </p:nvSpPr>
        <p:spPr>
          <a:xfrm>
            <a:off x="2160000" y="1296000"/>
            <a:ext cx="216139" cy="461665"/>
          </a:xfrm>
          <a:prstGeom prst="rect">
            <a:avLst/>
          </a:prstGeom>
        </p:spPr>
        <p:txBody>
          <a:bodyPr wrap="square">
            <a:spAutoFit/>
          </a:bodyPr>
          <a:lstStyle/>
          <a:p>
            <a:pPr marL="12700">
              <a:lnSpc>
                <a:spcPct val="100000"/>
              </a:lnSpc>
            </a:pPr>
            <a:r>
              <a:rPr lang="en-US" altLang="zh-CN" sz="2400" dirty="0">
                <a:latin typeface="Arial" panose="020B0604020202020204"/>
                <a:cs typeface="Arial" panose="020B0604020202020204"/>
              </a:rPr>
              <a:t>7</a:t>
            </a:r>
            <a:endParaRPr lang="en-US" altLang="zh-CN" sz="2400" dirty="0">
              <a:latin typeface="Arial" panose="020B0604020202020204"/>
              <a:cs typeface="Arial" panose="020B0604020202020204"/>
            </a:endParaRPr>
          </a:p>
        </p:txBody>
      </p:sp>
      <p:sp>
        <p:nvSpPr>
          <p:cNvPr id="93" name="矩形 92"/>
          <p:cNvSpPr/>
          <p:nvPr/>
        </p:nvSpPr>
        <p:spPr>
          <a:xfrm>
            <a:off x="6480000" y="1800000"/>
            <a:ext cx="3698549" cy="1961755"/>
          </a:xfrm>
          <a:prstGeom prst="rect">
            <a:avLst/>
          </a:prstGeom>
        </p:spPr>
        <p:txBody>
          <a:bodyPr wrap="square">
            <a:spAutoFit/>
          </a:bodyPr>
          <a:lstStyle/>
          <a:p>
            <a:pPr>
              <a:lnSpc>
                <a:spcPct val="150000"/>
              </a:lnSpc>
            </a:pPr>
            <a:r>
              <a:rPr lang="en-US" altLang="zh-CN" sz="2800" dirty="0"/>
              <a:t>7x7 input (spatially)</a:t>
            </a:r>
            <a:endParaRPr lang="en-US" altLang="zh-CN" sz="2800" dirty="0"/>
          </a:p>
          <a:p>
            <a:pPr>
              <a:lnSpc>
                <a:spcPct val="150000"/>
              </a:lnSpc>
            </a:pPr>
            <a:r>
              <a:rPr lang="en-US" altLang="zh-CN" sz="2800" dirty="0"/>
              <a:t>assume 3x3 filter</a:t>
            </a:r>
            <a:endParaRPr lang="en-US" altLang="zh-CN" sz="2800" dirty="0"/>
          </a:p>
          <a:p>
            <a:pPr>
              <a:lnSpc>
                <a:spcPct val="150000"/>
              </a:lnSpc>
            </a:pPr>
            <a:r>
              <a:rPr lang="en-US" altLang="zh-CN" sz="2800" dirty="0">
                <a:solidFill>
                  <a:prstClr val="black"/>
                </a:solidFill>
              </a:rPr>
              <a:t>applied with </a:t>
            </a:r>
            <a:r>
              <a:rPr lang="en-US" altLang="zh-CN" sz="2800" b="1" dirty="0">
                <a:solidFill>
                  <a:prstClr val="black"/>
                </a:solidFill>
              </a:rPr>
              <a:t>stride=1</a:t>
            </a:r>
            <a:endParaRPr lang="zh-CN" altLang="en-US" sz="2800" b="1" dirty="0">
              <a:solidFill>
                <a:prstClr val="black"/>
              </a:solidFill>
            </a:endParaRPr>
          </a:p>
        </p:txBody>
      </p:sp>
      <p:graphicFrame>
        <p:nvGraphicFramePr>
          <p:cNvPr id="14" name="object 17"/>
          <p:cNvGraphicFramePr>
            <a:graphicFrameLocks noGrp="1"/>
          </p:cNvGraphicFramePr>
          <p:nvPr/>
        </p:nvGraphicFramePr>
        <p:xfrm>
          <a:off x="1080000" y="1800000"/>
          <a:ext cx="2679943" cy="2746793"/>
        </p:xfrm>
        <a:graphic>
          <a:graphicData uri="http://schemas.openxmlformats.org/drawingml/2006/table">
            <a:tbl>
              <a:tblPr firstRow="1" bandRow="1">
                <a:tableStyleId>{2D5ABB26-0587-4C30-8999-92F81FD0307C}</a:tableStyleId>
              </a:tblPr>
              <a:tblGrid>
                <a:gridCol w="382849"/>
                <a:gridCol w="382849"/>
                <a:gridCol w="382849"/>
                <a:gridCol w="382849"/>
                <a:gridCol w="382849"/>
                <a:gridCol w="382849"/>
                <a:gridCol w="382849"/>
              </a:tblGrid>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1" name="灯片编号占位符 10"/>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39486"/>
            <a:ext cx="12192000" cy="986970"/>
          </a:xfrm>
        </p:spPr>
        <p:txBody>
          <a:bodyPr/>
          <a:lstStyle/>
          <a:p>
            <a:r>
              <a:rPr lang="en-US" altLang="zh-CN" dirty="0"/>
              <a:t>Separability in Classification Problems</a:t>
            </a:r>
            <a:endParaRPr lang="zh-CN" altLang="en-US" dirty="0"/>
          </a:p>
        </p:txBody>
      </p:sp>
      <p:sp>
        <p:nvSpPr>
          <p:cNvPr id="3" name="内容占位符 2"/>
          <p:cNvSpPr>
            <a:spLocks noGrp="1"/>
          </p:cNvSpPr>
          <p:nvPr>
            <p:ph idx="1"/>
          </p:nvPr>
        </p:nvSpPr>
        <p:spPr>
          <a:xfrm>
            <a:off x="655320" y="1436914"/>
            <a:ext cx="10919460" cy="4740049"/>
          </a:xfrm>
        </p:spPr>
        <p:txBody>
          <a:bodyPr>
            <a:normAutofit/>
          </a:bodyPr>
          <a:lstStyle/>
          <a:p>
            <a:pPr marL="0" indent="0">
              <a:buNone/>
            </a:pPr>
            <a:r>
              <a:rPr lang="en-US" altLang="zh-CN" b="0" dirty="0"/>
              <a:t>Data samples are not always linearly separable, but may be </a:t>
            </a:r>
            <a:r>
              <a:rPr lang="en-US" altLang="zh-CN" dirty="0"/>
              <a:t>nonlinearly separable</a:t>
            </a:r>
            <a:r>
              <a:rPr lang="en-US" altLang="zh-CN" b="0" dirty="0"/>
              <a:t>.</a:t>
            </a:r>
            <a:endParaRPr lang="en-US" altLang="zh-CN" dirty="0"/>
          </a:p>
          <a:p>
            <a:pPr marL="0" indent="0">
              <a:buNone/>
            </a:pPr>
            <a:endParaRPr lang="en-US" altLang="zh-CN" b="0" dirty="0"/>
          </a:p>
          <a:p>
            <a:endParaRPr lang="en-US" altLang="zh-CN" b="0" dirty="0"/>
          </a:p>
        </p:txBody>
      </p:sp>
      <p:pic>
        <p:nvPicPr>
          <p:cNvPr id="6" name="图片 5"/>
          <p:cNvPicPr>
            <a:picLocks noChangeAspect="1"/>
          </p:cNvPicPr>
          <p:nvPr/>
        </p:nvPicPr>
        <p:blipFill>
          <a:blip r:embed="rId1"/>
          <a:stretch>
            <a:fillRect/>
          </a:stretch>
        </p:blipFill>
        <p:spPr>
          <a:xfrm>
            <a:off x="1581150" y="3177540"/>
            <a:ext cx="9029700" cy="2999960"/>
          </a:xfrm>
          <a:prstGeom prst="rect">
            <a:avLst/>
          </a:prstGeom>
        </p:spPr>
      </p:pic>
      <p:sp>
        <p:nvSpPr>
          <p:cNvPr id="12" name="页脚占位符 11"/>
          <p:cNvSpPr>
            <a:spLocks noGrp="1"/>
          </p:cNvSpPr>
          <p:nvPr>
            <p:ph type="ftr" sz="quarter" idx="11"/>
          </p:nvPr>
        </p:nvSpPr>
        <p:spPr/>
        <p:txBody>
          <a:bodyPr/>
          <a:lstStyle/>
          <a:p>
            <a:r>
              <a:rPr lang="en-US" altLang="zh-TW"/>
              <a:t>@2023 Stan Z. Li, Westlake University</a:t>
            </a:r>
            <a:endParaRPr lang="zh-TW" altLang="en-US" dirty="0"/>
          </a:p>
        </p:txBody>
      </p:sp>
      <p:sp>
        <p:nvSpPr>
          <p:cNvPr id="16" name="灯片编号占位符 15"/>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A Closer Look: Stride=1</a:t>
            </a:r>
            <a:endParaRPr lang="zh-CN" altLang="en-US" dirty="0"/>
          </a:p>
        </p:txBody>
      </p:sp>
      <p:sp>
        <p:nvSpPr>
          <p:cNvPr id="88" name="object 16"/>
          <p:cNvSpPr txBox="1"/>
          <p:nvPr/>
        </p:nvSpPr>
        <p:spPr>
          <a:xfrm>
            <a:off x="3960000" y="2808000"/>
            <a:ext cx="138405" cy="369332"/>
          </a:xfrm>
          <a:prstGeom prst="rect">
            <a:avLst/>
          </a:prstGeom>
        </p:spPr>
        <p:txBody>
          <a:bodyPr vert="horz" wrap="square" lIns="0" tIns="0" rIns="0" bIns="0" rtlCol="0">
            <a:spAutoFit/>
          </a:bodyPr>
          <a:lstStyle/>
          <a:p>
            <a:pPr marL="12700">
              <a:lnSpc>
                <a:spcPct val="100000"/>
              </a:lnSpc>
            </a:pPr>
            <a:r>
              <a:rPr sz="2400" dirty="0">
                <a:latin typeface="Arial" panose="020B0604020202020204"/>
                <a:cs typeface="Arial" panose="020B0604020202020204"/>
              </a:rPr>
              <a:t>7</a:t>
            </a:r>
            <a:endParaRPr sz="2400" dirty="0">
              <a:latin typeface="Arial" panose="020B0604020202020204"/>
              <a:cs typeface="Arial" panose="020B0604020202020204"/>
            </a:endParaRPr>
          </a:p>
        </p:txBody>
      </p:sp>
      <p:sp>
        <p:nvSpPr>
          <p:cNvPr id="5" name="矩形 4"/>
          <p:cNvSpPr/>
          <p:nvPr/>
        </p:nvSpPr>
        <p:spPr>
          <a:xfrm>
            <a:off x="2160000" y="1296000"/>
            <a:ext cx="369012" cy="461665"/>
          </a:xfrm>
          <a:prstGeom prst="rect">
            <a:avLst/>
          </a:prstGeom>
        </p:spPr>
        <p:txBody>
          <a:bodyPr wrap="none">
            <a:spAutoFit/>
          </a:bodyPr>
          <a:lstStyle/>
          <a:p>
            <a:pPr marL="12700">
              <a:lnSpc>
                <a:spcPct val="100000"/>
              </a:lnSpc>
            </a:pPr>
            <a:r>
              <a:rPr lang="en-US" altLang="zh-CN" sz="2400" dirty="0">
                <a:latin typeface="Arial" panose="020B0604020202020204"/>
                <a:cs typeface="Arial" panose="020B0604020202020204"/>
              </a:rPr>
              <a:t>7</a:t>
            </a:r>
            <a:endParaRPr lang="en-US" altLang="zh-CN" sz="2400" dirty="0">
              <a:latin typeface="Arial" panose="020B0604020202020204"/>
              <a:cs typeface="Arial" panose="020B0604020202020204"/>
            </a:endParaRPr>
          </a:p>
        </p:txBody>
      </p:sp>
      <p:sp>
        <p:nvSpPr>
          <p:cNvPr id="93" name="矩形 92"/>
          <p:cNvSpPr/>
          <p:nvPr/>
        </p:nvSpPr>
        <p:spPr>
          <a:xfrm>
            <a:off x="6480000" y="1800000"/>
            <a:ext cx="3698549" cy="1961755"/>
          </a:xfrm>
          <a:prstGeom prst="rect">
            <a:avLst/>
          </a:prstGeom>
        </p:spPr>
        <p:txBody>
          <a:bodyPr wrap="square">
            <a:spAutoFit/>
          </a:bodyPr>
          <a:lstStyle/>
          <a:p>
            <a:pPr>
              <a:lnSpc>
                <a:spcPct val="150000"/>
              </a:lnSpc>
            </a:pPr>
            <a:r>
              <a:rPr lang="en-US" altLang="zh-CN" sz="2800" dirty="0"/>
              <a:t>7x7 input (spatially)</a:t>
            </a:r>
            <a:endParaRPr lang="en-US" altLang="zh-CN" sz="2800" dirty="0"/>
          </a:p>
          <a:p>
            <a:pPr>
              <a:lnSpc>
                <a:spcPct val="150000"/>
              </a:lnSpc>
            </a:pPr>
            <a:r>
              <a:rPr lang="en-US" altLang="zh-CN" sz="2800" dirty="0"/>
              <a:t>assume 3x3 filter</a:t>
            </a:r>
            <a:endParaRPr lang="en-US" altLang="zh-CN" sz="2800" dirty="0"/>
          </a:p>
          <a:p>
            <a:pPr>
              <a:lnSpc>
                <a:spcPct val="150000"/>
              </a:lnSpc>
            </a:pPr>
            <a:r>
              <a:rPr lang="en-US" altLang="zh-CN" sz="2800" dirty="0">
                <a:solidFill>
                  <a:prstClr val="black"/>
                </a:solidFill>
              </a:rPr>
              <a:t>applied with </a:t>
            </a:r>
            <a:r>
              <a:rPr lang="en-US" altLang="zh-CN" sz="2800" b="1" dirty="0">
                <a:solidFill>
                  <a:prstClr val="black"/>
                </a:solidFill>
              </a:rPr>
              <a:t>stride=1</a:t>
            </a:r>
            <a:endParaRPr lang="zh-CN" altLang="en-US" sz="2800" b="1" dirty="0">
              <a:solidFill>
                <a:prstClr val="black"/>
              </a:solidFill>
            </a:endParaRPr>
          </a:p>
        </p:txBody>
      </p:sp>
      <p:graphicFrame>
        <p:nvGraphicFramePr>
          <p:cNvPr id="11" name="object 17"/>
          <p:cNvGraphicFramePr>
            <a:graphicFrameLocks noGrp="1"/>
          </p:cNvGraphicFramePr>
          <p:nvPr/>
        </p:nvGraphicFramePr>
        <p:xfrm>
          <a:off x="1080000" y="1800000"/>
          <a:ext cx="2679943" cy="2746793"/>
        </p:xfrm>
        <a:graphic>
          <a:graphicData uri="http://schemas.openxmlformats.org/drawingml/2006/table">
            <a:tbl>
              <a:tblPr firstRow="1" bandRow="1">
                <a:tableStyleId>{2D5ABB26-0587-4C30-8999-92F81FD0307C}</a:tableStyleId>
              </a:tblPr>
              <a:tblGrid>
                <a:gridCol w="382849"/>
                <a:gridCol w="382849"/>
                <a:gridCol w="382849"/>
                <a:gridCol w="382849"/>
                <a:gridCol w="382849"/>
                <a:gridCol w="382849"/>
                <a:gridCol w="382849"/>
              </a:tblGrid>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A Closer Look: Stride=1</a:t>
            </a:r>
            <a:endParaRPr lang="zh-CN" altLang="en-US" dirty="0"/>
          </a:p>
        </p:txBody>
      </p:sp>
      <p:sp>
        <p:nvSpPr>
          <p:cNvPr id="88" name="object 16"/>
          <p:cNvSpPr txBox="1"/>
          <p:nvPr/>
        </p:nvSpPr>
        <p:spPr>
          <a:xfrm>
            <a:off x="3960000" y="2808000"/>
            <a:ext cx="194945" cy="330200"/>
          </a:xfrm>
          <a:prstGeom prst="rect">
            <a:avLst/>
          </a:prstGeom>
        </p:spPr>
        <p:txBody>
          <a:bodyPr vert="horz" wrap="square" lIns="0" tIns="0" rIns="0" bIns="0" rtlCol="0">
            <a:spAutoFit/>
          </a:bodyPr>
          <a:lstStyle/>
          <a:p>
            <a:pPr marL="12700">
              <a:lnSpc>
                <a:spcPct val="100000"/>
              </a:lnSpc>
            </a:pPr>
            <a:r>
              <a:rPr sz="2400" dirty="0">
                <a:latin typeface="Arial" panose="020B0604020202020204"/>
                <a:cs typeface="Arial" panose="020B0604020202020204"/>
              </a:rPr>
              <a:t>7</a:t>
            </a:r>
            <a:endParaRPr sz="2400" dirty="0">
              <a:latin typeface="Arial" panose="020B0604020202020204"/>
              <a:cs typeface="Arial" panose="020B0604020202020204"/>
            </a:endParaRPr>
          </a:p>
        </p:txBody>
      </p:sp>
      <p:sp>
        <p:nvSpPr>
          <p:cNvPr id="5" name="矩形 4"/>
          <p:cNvSpPr/>
          <p:nvPr/>
        </p:nvSpPr>
        <p:spPr>
          <a:xfrm>
            <a:off x="2160000" y="1296000"/>
            <a:ext cx="369012" cy="461665"/>
          </a:xfrm>
          <a:prstGeom prst="rect">
            <a:avLst/>
          </a:prstGeom>
        </p:spPr>
        <p:txBody>
          <a:bodyPr wrap="none">
            <a:spAutoFit/>
          </a:bodyPr>
          <a:lstStyle/>
          <a:p>
            <a:pPr marL="12700">
              <a:lnSpc>
                <a:spcPct val="100000"/>
              </a:lnSpc>
            </a:pPr>
            <a:r>
              <a:rPr lang="en-US" altLang="zh-CN" sz="2400" dirty="0">
                <a:latin typeface="Arial" panose="020B0604020202020204"/>
                <a:cs typeface="Arial" panose="020B0604020202020204"/>
              </a:rPr>
              <a:t>7</a:t>
            </a:r>
            <a:endParaRPr lang="en-US" altLang="zh-CN" sz="2400" dirty="0">
              <a:latin typeface="Arial" panose="020B0604020202020204"/>
              <a:cs typeface="Arial" panose="020B0604020202020204"/>
            </a:endParaRPr>
          </a:p>
        </p:txBody>
      </p:sp>
      <p:sp>
        <p:nvSpPr>
          <p:cNvPr id="93" name="矩形 92"/>
          <p:cNvSpPr/>
          <p:nvPr/>
        </p:nvSpPr>
        <p:spPr>
          <a:xfrm>
            <a:off x="6480001" y="1800000"/>
            <a:ext cx="3608880" cy="2462213"/>
          </a:xfrm>
          <a:prstGeom prst="rect">
            <a:avLst/>
          </a:prstGeom>
        </p:spPr>
        <p:txBody>
          <a:bodyPr wrap="square">
            <a:spAutoFit/>
          </a:bodyPr>
          <a:lstStyle/>
          <a:p>
            <a:pPr>
              <a:lnSpc>
                <a:spcPct val="150000"/>
              </a:lnSpc>
            </a:pPr>
            <a:r>
              <a:rPr lang="en-US" altLang="zh-CN" sz="2800" dirty="0"/>
              <a:t>7x7 input (spatially)</a:t>
            </a:r>
            <a:endParaRPr lang="en-US" altLang="zh-CN" sz="2800" dirty="0"/>
          </a:p>
          <a:p>
            <a:pPr>
              <a:lnSpc>
                <a:spcPct val="150000"/>
              </a:lnSpc>
            </a:pPr>
            <a:r>
              <a:rPr lang="en-US" altLang="zh-CN" sz="2800" dirty="0"/>
              <a:t>assume 3x3 filter</a:t>
            </a:r>
            <a:endParaRPr lang="en-US" altLang="zh-CN" sz="2800" dirty="0"/>
          </a:p>
          <a:p>
            <a:pPr>
              <a:lnSpc>
                <a:spcPct val="150000"/>
              </a:lnSpc>
            </a:pPr>
            <a:r>
              <a:rPr lang="en-US" altLang="zh-CN" sz="2800" dirty="0">
                <a:solidFill>
                  <a:prstClr val="black"/>
                </a:solidFill>
              </a:rPr>
              <a:t>applied with </a:t>
            </a:r>
            <a:r>
              <a:rPr lang="en-US" altLang="zh-CN" sz="2800" b="1" dirty="0">
                <a:solidFill>
                  <a:prstClr val="black"/>
                </a:solidFill>
              </a:rPr>
              <a:t>stride=1</a:t>
            </a:r>
            <a:endParaRPr lang="zh-CN" altLang="en-US" sz="2800" b="1" dirty="0">
              <a:solidFill>
                <a:prstClr val="black"/>
              </a:solidFill>
            </a:endParaRPr>
          </a:p>
          <a:p>
            <a:endParaRPr lang="zh-CN" altLang="en-US" sz="2800" dirty="0"/>
          </a:p>
        </p:txBody>
      </p:sp>
      <p:graphicFrame>
        <p:nvGraphicFramePr>
          <p:cNvPr id="12" name="object 17"/>
          <p:cNvGraphicFramePr>
            <a:graphicFrameLocks noGrp="1"/>
          </p:cNvGraphicFramePr>
          <p:nvPr/>
        </p:nvGraphicFramePr>
        <p:xfrm>
          <a:off x="1080000" y="1800000"/>
          <a:ext cx="2679943" cy="2746793"/>
        </p:xfrm>
        <a:graphic>
          <a:graphicData uri="http://schemas.openxmlformats.org/drawingml/2006/table">
            <a:tbl>
              <a:tblPr firstRow="1" bandRow="1">
                <a:tableStyleId>{2D5ABB26-0587-4C30-8999-92F81FD0307C}</a:tableStyleId>
              </a:tblPr>
              <a:tblGrid>
                <a:gridCol w="382849"/>
                <a:gridCol w="382849"/>
                <a:gridCol w="382849"/>
                <a:gridCol w="382849"/>
                <a:gridCol w="382849"/>
                <a:gridCol w="382849"/>
                <a:gridCol w="382849"/>
              </a:tblGrid>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grpSp>
        <p:nvGrpSpPr>
          <p:cNvPr id="4" name="组合 3"/>
          <p:cNvGrpSpPr/>
          <p:nvPr/>
        </p:nvGrpSpPr>
        <p:grpSpPr>
          <a:xfrm>
            <a:off x="5313680" y="3762676"/>
            <a:ext cx="3698239" cy="584775"/>
            <a:chOff x="5689600" y="3473705"/>
            <a:chExt cx="3698239" cy="584775"/>
          </a:xfrm>
        </p:grpSpPr>
        <p:sp>
          <p:nvSpPr>
            <p:cNvPr id="2" name="箭头: 右 1"/>
            <p:cNvSpPr/>
            <p:nvPr/>
          </p:nvSpPr>
          <p:spPr>
            <a:xfrm>
              <a:off x="5689600" y="3597667"/>
              <a:ext cx="975360" cy="336849"/>
            </a:xfrm>
            <a:prstGeom prst="rightArrow">
              <a:avLst/>
            </a:prstGeom>
            <a:solidFill>
              <a:schemeClr val="accent6">
                <a:lumMod val="60000"/>
                <a:lumOff val="40000"/>
              </a:schemeClr>
            </a:solidFill>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6864095" y="3473705"/>
              <a:ext cx="2523744" cy="584775"/>
            </a:xfrm>
            <a:prstGeom prst="rect">
              <a:avLst/>
            </a:prstGeom>
            <a:noFill/>
          </p:spPr>
          <p:txBody>
            <a:bodyPr wrap="square" rtlCol="0">
              <a:spAutoFit/>
            </a:bodyPr>
            <a:lstStyle/>
            <a:p>
              <a:r>
                <a:rPr lang="en-US" altLang="zh-CN" sz="3200" b="1" dirty="0"/>
                <a:t>5×5 output</a:t>
              </a:r>
              <a:endParaRPr lang="zh-CN" altLang="en-US" sz="3200" b="1" dirty="0"/>
            </a:p>
          </p:txBody>
        </p:sp>
      </p:grpSp>
      <p:sp>
        <p:nvSpPr>
          <p:cNvPr id="14" name="页脚占位符 13"/>
          <p:cNvSpPr>
            <a:spLocks noGrp="1"/>
          </p:cNvSpPr>
          <p:nvPr>
            <p:ph type="ftr" sz="quarter" idx="11"/>
          </p:nvPr>
        </p:nvSpPr>
        <p:spPr/>
        <p:txBody>
          <a:bodyPr/>
          <a:lstStyle/>
          <a:p>
            <a:r>
              <a:rPr lang="en-US" altLang="zh-TW"/>
              <a:t>@2023 Stan Z. Li, Westlake University</a:t>
            </a:r>
            <a:endParaRPr lang="zh-TW" altLang="en-US" dirty="0"/>
          </a:p>
        </p:txBody>
      </p:sp>
      <p:sp>
        <p:nvSpPr>
          <p:cNvPr id="15" name="灯片编号占位符 14"/>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 Closer Look</a:t>
            </a:r>
            <a:endParaRPr lang="zh-CN" altLang="en-US" dirty="0"/>
          </a:p>
        </p:txBody>
      </p:sp>
      <p:sp>
        <p:nvSpPr>
          <p:cNvPr id="88" name="object 16"/>
          <p:cNvSpPr txBox="1"/>
          <p:nvPr/>
        </p:nvSpPr>
        <p:spPr>
          <a:xfrm>
            <a:off x="3960000" y="2808000"/>
            <a:ext cx="194945" cy="330200"/>
          </a:xfrm>
          <a:prstGeom prst="rect">
            <a:avLst/>
          </a:prstGeom>
        </p:spPr>
        <p:txBody>
          <a:bodyPr vert="horz" wrap="square" lIns="0" tIns="0" rIns="0" bIns="0" rtlCol="0">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kumimoji="0" sz="24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rPr>
              <a:t>7</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endParaRPr>
          </a:p>
        </p:txBody>
      </p:sp>
      <p:graphicFrame>
        <p:nvGraphicFramePr>
          <p:cNvPr id="89" name="object 12"/>
          <p:cNvGraphicFramePr>
            <a:graphicFrameLocks noGrp="1"/>
          </p:cNvGraphicFramePr>
          <p:nvPr/>
        </p:nvGraphicFramePr>
        <p:xfrm>
          <a:off x="1080000" y="1800000"/>
          <a:ext cx="2679943" cy="2746793"/>
        </p:xfrm>
        <a:graphic>
          <a:graphicData uri="http://schemas.openxmlformats.org/drawingml/2006/table">
            <a:tbl>
              <a:tblPr firstRow="1" bandRow="1">
                <a:tableStyleId>{2D5ABB26-0587-4C30-8999-92F81FD0307C}</a:tableStyleId>
              </a:tblPr>
              <a:tblGrid>
                <a:gridCol w="382849"/>
                <a:gridCol w="382849"/>
                <a:gridCol w="382849"/>
                <a:gridCol w="382849"/>
                <a:gridCol w="382849"/>
                <a:gridCol w="382849"/>
                <a:gridCol w="382849"/>
              </a:tblGrid>
              <a:tr h="392399">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sp>
        <p:nvSpPr>
          <p:cNvPr id="5" name="矩形 4"/>
          <p:cNvSpPr/>
          <p:nvPr/>
        </p:nvSpPr>
        <p:spPr>
          <a:xfrm>
            <a:off x="2160000" y="1296000"/>
            <a:ext cx="369012" cy="461665"/>
          </a:xfrm>
          <a:prstGeom prst="rect">
            <a:avLst/>
          </a:prstGeom>
        </p:spPr>
        <p:txBody>
          <a:bodyPr wrap="none">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等线" panose="02010600030101010101" charset="-122"/>
                <a:cs typeface="Arial" panose="020B0604020202020204"/>
              </a:rPr>
              <a:t>7</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等线" panose="02010600030101010101" charset="-122"/>
              <a:cs typeface="Arial" panose="020B0604020202020204"/>
            </a:endParaRPr>
          </a:p>
        </p:txBody>
      </p:sp>
      <p:sp>
        <p:nvSpPr>
          <p:cNvPr id="93" name="矩形 92"/>
          <p:cNvSpPr/>
          <p:nvPr/>
        </p:nvSpPr>
        <p:spPr>
          <a:xfrm>
            <a:off x="6480000" y="1800000"/>
            <a:ext cx="3698549" cy="1961755"/>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7x7 input (spatially)</a:t>
            </a:r>
            <a:endPar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endParaRPr>
          </a:p>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assume 3x3 filter</a:t>
            </a:r>
            <a:endPar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800" dirty="0">
                <a:solidFill>
                  <a:prstClr val="black"/>
                </a:solidFill>
                <a:ea typeface="等线" panose="02010600030101010101" charset="-122"/>
              </a:rPr>
              <a:t>applied with </a:t>
            </a:r>
            <a:r>
              <a:rPr lang="en-US" altLang="zh-CN" sz="2800" b="1" dirty="0">
                <a:solidFill>
                  <a:prstClr val="black"/>
                </a:solidFill>
                <a:ea typeface="等线" panose="02010600030101010101" charset="-122"/>
              </a:rPr>
              <a:t>stride=2</a:t>
            </a:r>
            <a:endParaRPr kumimoji="0" lang="zh-CN" altLang="en-US" sz="2800" b="1" i="0" u="none" strike="noStrike" kern="1200" cap="none" spc="0" normalizeH="0" baseline="0" noProof="0" dirty="0">
              <a:ln>
                <a:noFill/>
              </a:ln>
              <a:solidFill>
                <a:prstClr val="black"/>
              </a:solidFill>
              <a:effectLst/>
              <a:uLnTx/>
              <a:uFillTx/>
              <a:ea typeface="等线" panose="02010600030101010101" charset="-122"/>
              <a:cs typeface="+mn-cs"/>
            </a:endParaRPr>
          </a:p>
        </p:txBody>
      </p:sp>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1" name="灯片编号占位符 10"/>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 Closer Look</a:t>
            </a:r>
            <a:endParaRPr lang="zh-CN" altLang="en-US" dirty="0"/>
          </a:p>
        </p:txBody>
      </p:sp>
      <p:sp>
        <p:nvSpPr>
          <p:cNvPr id="88" name="object 16"/>
          <p:cNvSpPr txBox="1"/>
          <p:nvPr/>
        </p:nvSpPr>
        <p:spPr>
          <a:xfrm>
            <a:off x="3960000" y="2808000"/>
            <a:ext cx="194945" cy="330200"/>
          </a:xfrm>
          <a:prstGeom prst="rect">
            <a:avLst/>
          </a:prstGeom>
        </p:spPr>
        <p:txBody>
          <a:bodyPr vert="horz" wrap="square" lIns="0" tIns="0" rIns="0" bIns="0" rtlCol="0">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kumimoji="0" sz="24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rPr>
              <a:t>7</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endParaRPr>
          </a:p>
        </p:txBody>
      </p:sp>
      <p:sp>
        <p:nvSpPr>
          <p:cNvPr id="5" name="矩形 4"/>
          <p:cNvSpPr/>
          <p:nvPr/>
        </p:nvSpPr>
        <p:spPr>
          <a:xfrm>
            <a:off x="2160000" y="1296000"/>
            <a:ext cx="369012" cy="461665"/>
          </a:xfrm>
          <a:prstGeom prst="rect">
            <a:avLst/>
          </a:prstGeom>
        </p:spPr>
        <p:txBody>
          <a:bodyPr wrap="none">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等线" panose="02010600030101010101" charset="-122"/>
                <a:cs typeface="Arial" panose="020B0604020202020204"/>
              </a:rPr>
              <a:t>7</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等线" panose="02010600030101010101" charset="-122"/>
              <a:cs typeface="Arial" panose="020B0604020202020204"/>
            </a:endParaRPr>
          </a:p>
        </p:txBody>
      </p:sp>
      <p:sp>
        <p:nvSpPr>
          <p:cNvPr id="93" name="矩形 92"/>
          <p:cNvSpPr/>
          <p:nvPr/>
        </p:nvSpPr>
        <p:spPr>
          <a:xfrm>
            <a:off x="6480000" y="1800000"/>
            <a:ext cx="3698549" cy="1961755"/>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7x7 input (spatially)</a:t>
            </a:r>
            <a:endPar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endParaRPr>
          </a:p>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assume 3x3 filter</a:t>
            </a:r>
            <a:endPar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800" dirty="0">
                <a:solidFill>
                  <a:prstClr val="black"/>
                </a:solidFill>
                <a:ea typeface="等线" panose="02010600030101010101" charset="-122"/>
              </a:rPr>
              <a:t>applied with </a:t>
            </a:r>
            <a:r>
              <a:rPr lang="en-US" altLang="zh-CN" sz="2800" b="1" dirty="0">
                <a:solidFill>
                  <a:prstClr val="black"/>
                </a:solidFill>
                <a:ea typeface="等线" panose="02010600030101010101" charset="-122"/>
              </a:rPr>
              <a:t>stride=2</a:t>
            </a:r>
            <a:endParaRPr kumimoji="0" lang="zh-CN" altLang="en-US" sz="2800" b="1" i="0" u="none" strike="noStrike" kern="1200" cap="none" spc="0" normalizeH="0" baseline="0" noProof="0" dirty="0">
              <a:ln>
                <a:noFill/>
              </a:ln>
              <a:solidFill>
                <a:prstClr val="black"/>
              </a:solidFill>
              <a:effectLst/>
              <a:uLnTx/>
              <a:uFillTx/>
              <a:ea typeface="等线" panose="02010600030101010101" charset="-122"/>
              <a:cs typeface="+mn-cs"/>
            </a:endParaRPr>
          </a:p>
        </p:txBody>
      </p:sp>
      <p:graphicFrame>
        <p:nvGraphicFramePr>
          <p:cNvPr id="10" name="object 17"/>
          <p:cNvGraphicFramePr>
            <a:graphicFrameLocks noGrp="1"/>
          </p:cNvGraphicFramePr>
          <p:nvPr/>
        </p:nvGraphicFramePr>
        <p:xfrm>
          <a:off x="1080000" y="1800000"/>
          <a:ext cx="2679943" cy="2746793"/>
        </p:xfrm>
        <a:graphic>
          <a:graphicData uri="http://schemas.openxmlformats.org/drawingml/2006/table">
            <a:tbl>
              <a:tblPr firstRow="1" bandRow="1">
                <a:tableStyleId>{2D5ABB26-0587-4C30-8999-92F81FD0307C}</a:tableStyleId>
              </a:tblPr>
              <a:tblGrid>
                <a:gridCol w="382849"/>
                <a:gridCol w="382849"/>
                <a:gridCol w="382849"/>
                <a:gridCol w="382849"/>
                <a:gridCol w="382849"/>
                <a:gridCol w="382849"/>
                <a:gridCol w="382849"/>
              </a:tblGrid>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p:txBody>
          <a:bodyPr/>
          <a:lstStyle/>
          <a:p>
            <a:r>
              <a:rPr lang="en-US" altLang="zh-CN" dirty="0"/>
              <a:t>A Closer Look: Stride=2</a:t>
            </a:r>
            <a:endParaRPr lang="zh-CN" altLang="en-US" dirty="0"/>
          </a:p>
        </p:txBody>
      </p:sp>
      <p:sp>
        <p:nvSpPr>
          <p:cNvPr id="88" name="object 16"/>
          <p:cNvSpPr txBox="1"/>
          <p:nvPr/>
        </p:nvSpPr>
        <p:spPr>
          <a:xfrm>
            <a:off x="3960000" y="2808000"/>
            <a:ext cx="194945" cy="330200"/>
          </a:xfrm>
          <a:prstGeom prst="rect">
            <a:avLst/>
          </a:prstGeom>
        </p:spPr>
        <p:txBody>
          <a:bodyPr vert="horz" wrap="square" lIns="0" tIns="0" rIns="0" bIns="0" rtlCol="0">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kumimoji="0" sz="24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rPr>
              <a:t>7</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endParaRPr>
          </a:p>
        </p:txBody>
      </p:sp>
      <p:sp>
        <p:nvSpPr>
          <p:cNvPr id="5" name="矩形 4"/>
          <p:cNvSpPr/>
          <p:nvPr/>
        </p:nvSpPr>
        <p:spPr>
          <a:xfrm>
            <a:off x="2160000" y="1296000"/>
            <a:ext cx="369012" cy="461665"/>
          </a:xfrm>
          <a:prstGeom prst="rect">
            <a:avLst/>
          </a:prstGeom>
        </p:spPr>
        <p:txBody>
          <a:bodyPr wrap="none">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等线" panose="02010600030101010101" charset="-122"/>
                <a:cs typeface="Arial" panose="020B0604020202020204"/>
              </a:rPr>
              <a:t>7</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等线" panose="02010600030101010101" charset="-122"/>
              <a:cs typeface="Arial" panose="020B0604020202020204"/>
            </a:endParaRPr>
          </a:p>
        </p:txBody>
      </p:sp>
      <p:sp>
        <p:nvSpPr>
          <p:cNvPr id="93" name="矩形 92"/>
          <p:cNvSpPr/>
          <p:nvPr/>
        </p:nvSpPr>
        <p:spPr>
          <a:xfrm>
            <a:off x="6480000" y="1800000"/>
            <a:ext cx="3698549" cy="1961755"/>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7x7 input (spatially)</a:t>
            </a:r>
            <a:endPar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endParaRPr>
          </a:p>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assume 3x3 filter</a:t>
            </a:r>
            <a:endPar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800" dirty="0">
                <a:solidFill>
                  <a:prstClr val="black"/>
                </a:solidFill>
                <a:ea typeface="等线" panose="02010600030101010101" charset="-122"/>
              </a:rPr>
              <a:t>applied with </a:t>
            </a:r>
            <a:r>
              <a:rPr lang="en-US" altLang="zh-CN" sz="2800" b="1" dirty="0">
                <a:solidFill>
                  <a:prstClr val="black"/>
                </a:solidFill>
                <a:ea typeface="等线" panose="02010600030101010101" charset="-122"/>
              </a:rPr>
              <a:t>stride=2</a:t>
            </a:r>
            <a:endParaRPr kumimoji="0" lang="zh-CN" altLang="en-US" sz="2800" b="1" i="0" u="none" strike="noStrike" kern="1200" cap="none" spc="0" normalizeH="0" baseline="0" noProof="0" dirty="0">
              <a:ln>
                <a:noFill/>
              </a:ln>
              <a:solidFill>
                <a:prstClr val="black"/>
              </a:solidFill>
              <a:effectLst/>
              <a:uLnTx/>
              <a:uFillTx/>
              <a:ea typeface="等线" panose="02010600030101010101" charset="-122"/>
              <a:cs typeface="+mn-cs"/>
            </a:endParaRPr>
          </a:p>
        </p:txBody>
      </p:sp>
      <p:graphicFrame>
        <p:nvGraphicFramePr>
          <p:cNvPr id="11" name="object 17"/>
          <p:cNvGraphicFramePr>
            <a:graphicFrameLocks noGrp="1"/>
          </p:cNvGraphicFramePr>
          <p:nvPr/>
        </p:nvGraphicFramePr>
        <p:xfrm>
          <a:off x="1080000" y="1800000"/>
          <a:ext cx="2679943" cy="2746793"/>
        </p:xfrm>
        <a:graphic>
          <a:graphicData uri="http://schemas.openxmlformats.org/drawingml/2006/table">
            <a:tbl>
              <a:tblPr firstRow="1" bandRow="1">
                <a:tableStyleId>{2D5ABB26-0587-4C30-8999-92F81FD0307C}</a:tableStyleId>
              </a:tblPr>
              <a:tblGrid>
                <a:gridCol w="382849"/>
                <a:gridCol w="382849"/>
                <a:gridCol w="382849"/>
                <a:gridCol w="382849"/>
                <a:gridCol w="382849"/>
                <a:gridCol w="382849"/>
                <a:gridCol w="382849"/>
              </a:tblGrid>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grpSp>
        <p:nvGrpSpPr>
          <p:cNvPr id="2" name="组合 1"/>
          <p:cNvGrpSpPr/>
          <p:nvPr/>
        </p:nvGrpSpPr>
        <p:grpSpPr>
          <a:xfrm>
            <a:off x="5293360" y="3857699"/>
            <a:ext cx="3703499" cy="584775"/>
            <a:chOff x="5608320" y="3695139"/>
            <a:chExt cx="3703499" cy="584775"/>
          </a:xfrm>
        </p:grpSpPr>
        <p:sp>
          <p:nvSpPr>
            <p:cNvPr id="12" name="箭头: 右 11"/>
            <p:cNvSpPr/>
            <p:nvPr/>
          </p:nvSpPr>
          <p:spPr>
            <a:xfrm>
              <a:off x="5608320" y="3819101"/>
              <a:ext cx="975360" cy="336849"/>
            </a:xfrm>
            <a:prstGeom prst="rightArrow">
              <a:avLst/>
            </a:prstGeom>
            <a:solidFill>
              <a:schemeClr val="accent6">
                <a:lumMod val="60000"/>
                <a:lumOff val="40000"/>
              </a:schemeClr>
            </a:solidFill>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6788075" y="3695139"/>
              <a:ext cx="2523744" cy="584775"/>
            </a:xfrm>
            <a:prstGeom prst="rect">
              <a:avLst/>
            </a:prstGeom>
            <a:noFill/>
          </p:spPr>
          <p:txBody>
            <a:bodyPr wrap="square" rtlCol="0">
              <a:spAutoFit/>
            </a:bodyPr>
            <a:lstStyle/>
            <a:p>
              <a:r>
                <a:rPr lang="en-US" altLang="zh-CN" sz="3200" b="1" dirty="0"/>
                <a:t>3×3 output</a:t>
              </a:r>
              <a:endParaRPr lang="zh-CN" altLang="en-US" sz="3200" b="1" dirty="0"/>
            </a:p>
          </p:txBody>
        </p:sp>
      </p:grpSp>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5" name="灯片编号占位符 14"/>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a:lstStyle/>
          <a:p>
            <a:r>
              <a:rPr lang="en-US" altLang="zh-CN" dirty="0"/>
              <a:t>A Closer Look</a:t>
            </a:r>
            <a:endParaRPr lang="zh-CN" altLang="en-US" dirty="0"/>
          </a:p>
        </p:txBody>
      </p:sp>
      <p:sp>
        <p:nvSpPr>
          <p:cNvPr id="88" name="object 16"/>
          <p:cNvSpPr txBox="1"/>
          <p:nvPr/>
        </p:nvSpPr>
        <p:spPr>
          <a:xfrm>
            <a:off x="3960000" y="2808000"/>
            <a:ext cx="194945" cy="330200"/>
          </a:xfrm>
          <a:prstGeom prst="rect">
            <a:avLst/>
          </a:prstGeom>
        </p:spPr>
        <p:txBody>
          <a:bodyPr vert="horz" wrap="square" lIns="0" tIns="0" rIns="0" bIns="0" rtlCol="0">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kumimoji="0" sz="24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rPr>
              <a:t>7</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endParaRPr>
          </a:p>
        </p:txBody>
      </p:sp>
      <p:sp>
        <p:nvSpPr>
          <p:cNvPr id="5" name="矩形 4"/>
          <p:cNvSpPr/>
          <p:nvPr/>
        </p:nvSpPr>
        <p:spPr>
          <a:xfrm>
            <a:off x="2160000" y="1296000"/>
            <a:ext cx="369012" cy="461665"/>
          </a:xfrm>
          <a:prstGeom prst="rect">
            <a:avLst/>
          </a:prstGeom>
        </p:spPr>
        <p:txBody>
          <a:bodyPr wrap="none">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等线" panose="02010600030101010101" charset="-122"/>
                <a:cs typeface="Arial" panose="020B0604020202020204"/>
              </a:rPr>
              <a:t>7</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等线" panose="02010600030101010101" charset="-122"/>
              <a:cs typeface="Arial" panose="020B0604020202020204"/>
            </a:endParaRPr>
          </a:p>
        </p:txBody>
      </p:sp>
      <p:sp>
        <p:nvSpPr>
          <p:cNvPr id="93" name="矩形 92"/>
          <p:cNvSpPr/>
          <p:nvPr/>
        </p:nvSpPr>
        <p:spPr>
          <a:xfrm>
            <a:off x="6480000" y="1800000"/>
            <a:ext cx="3698549" cy="1961755"/>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7x7 input (spatially)</a:t>
            </a:r>
            <a:endPar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endParaRPr>
          </a:p>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rPr>
              <a:t>assume 3x3 filter</a:t>
            </a:r>
            <a:endParaRPr kumimoji="0" lang="en-US" altLang="zh-CN" sz="2800" b="0" i="0" u="none" strike="noStrike" kern="1200" cap="none" spc="0" normalizeH="0" baseline="0" noProof="0" dirty="0">
              <a:ln>
                <a:noFill/>
              </a:ln>
              <a:solidFill>
                <a:prstClr val="black"/>
              </a:solidFill>
              <a:effectLst/>
              <a:uLnTx/>
              <a:uFillTx/>
              <a:ea typeface="等线" panose="02010600030101010101" charset="-122"/>
              <a:cs typeface="+mn-cs"/>
            </a:endParaRPr>
          </a:p>
          <a:p>
            <a:pPr marL="0" marR="0" lvl="0" indent="0" algn="l" defTabSz="457200" rtl="0" eaLnBrk="1" fontAlgn="auto" latinLnBrk="0" hangingPunct="1">
              <a:lnSpc>
                <a:spcPct val="150000"/>
              </a:lnSpc>
              <a:spcBef>
                <a:spcPts val="0"/>
              </a:spcBef>
              <a:spcAft>
                <a:spcPts val="0"/>
              </a:spcAft>
              <a:buClrTx/>
              <a:buSzTx/>
              <a:buFontTx/>
              <a:buNone/>
              <a:defRPr/>
            </a:pPr>
            <a:r>
              <a:rPr lang="en-US" altLang="zh-CN" sz="2800" dirty="0">
                <a:solidFill>
                  <a:prstClr val="black"/>
                </a:solidFill>
                <a:ea typeface="等线" panose="02010600030101010101" charset="-122"/>
              </a:rPr>
              <a:t>applied with </a:t>
            </a:r>
            <a:r>
              <a:rPr lang="en-US" altLang="zh-CN" sz="2800" b="1" dirty="0">
                <a:solidFill>
                  <a:prstClr val="black"/>
                </a:solidFill>
                <a:ea typeface="等线" panose="02010600030101010101" charset="-122"/>
              </a:rPr>
              <a:t>stride=3?</a:t>
            </a:r>
            <a:endParaRPr kumimoji="0" lang="zh-CN" altLang="en-US" sz="2800" b="1" i="0" u="none" strike="noStrike" kern="1200" cap="none" spc="0" normalizeH="0" baseline="0" noProof="0" dirty="0">
              <a:ln>
                <a:noFill/>
              </a:ln>
              <a:solidFill>
                <a:prstClr val="black"/>
              </a:solidFill>
              <a:effectLst/>
              <a:uLnTx/>
              <a:uFillTx/>
              <a:ea typeface="等线" panose="02010600030101010101" charset="-122"/>
              <a:cs typeface="+mn-cs"/>
            </a:endParaRPr>
          </a:p>
        </p:txBody>
      </p:sp>
      <p:graphicFrame>
        <p:nvGraphicFramePr>
          <p:cNvPr id="12" name="object 12"/>
          <p:cNvGraphicFramePr>
            <a:graphicFrameLocks noGrp="1"/>
          </p:cNvGraphicFramePr>
          <p:nvPr/>
        </p:nvGraphicFramePr>
        <p:xfrm>
          <a:off x="1080000" y="1800000"/>
          <a:ext cx="2679943" cy="2746793"/>
        </p:xfrm>
        <a:graphic>
          <a:graphicData uri="http://schemas.openxmlformats.org/drawingml/2006/table">
            <a:tbl>
              <a:tblPr firstRow="1" bandRow="1">
                <a:tableStyleId>{2D5ABB26-0587-4C30-8999-92F81FD0307C}</a:tableStyleId>
              </a:tblPr>
              <a:tblGrid>
                <a:gridCol w="382849"/>
                <a:gridCol w="382849"/>
                <a:gridCol w="382849"/>
                <a:gridCol w="382849"/>
                <a:gridCol w="382849"/>
                <a:gridCol w="382849"/>
                <a:gridCol w="382849"/>
              </a:tblGrid>
              <a:tr h="392399">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92399">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0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sp>
        <p:nvSpPr>
          <p:cNvPr id="9" name="页脚占位符 8"/>
          <p:cNvSpPr>
            <a:spLocks noGrp="1"/>
          </p:cNvSpPr>
          <p:nvPr>
            <p:ph type="ftr" sz="quarter" idx="11"/>
          </p:nvPr>
        </p:nvSpPr>
        <p:spPr/>
        <p:txBody>
          <a:bodyPr/>
          <a:lstStyle/>
          <a:p>
            <a:r>
              <a:rPr lang="en-US" altLang="zh-TW"/>
              <a:t>@2023 Stan Z. Li, Westlake University</a:t>
            </a:r>
            <a:endParaRPr lang="zh-TW" altLang="en-US" dirty="0"/>
          </a:p>
        </p:txBody>
      </p:sp>
      <p:sp>
        <p:nvSpPr>
          <p:cNvPr id="10" name="灯片编号占位符 9"/>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p:txBody>
          <a:bodyPr/>
          <a:lstStyle/>
          <a:p>
            <a:r>
              <a:rPr lang="en-US" altLang="zh-CN" dirty="0">
                <a:solidFill>
                  <a:schemeClr val="tx1"/>
                </a:solidFill>
                <a:cs typeface="Times New Roman" panose="02020603050405020304" pitchFamily="18" charset="0"/>
              </a:rPr>
              <a:t>Stride and Output Size</a:t>
            </a:r>
            <a:endParaRPr lang="zh-CN" altLang="en-US" dirty="0"/>
          </a:p>
        </p:txBody>
      </p:sp>
      <p:sp>
        <p:nvSpPr>
          <p:cNvPr id="4" name="内容占位符 3"/>
          <p:cNvSpPr>
            <a:spLocks noGrp="1"/>
          </p:cNvSpPr>
          <p:nvPr>
            <p:ph idx="1"/>
          </p:nvPr>
        </p:nvSpPr>
        <p:spPr/>
        <p:txBody>
          <a:bodyPr/>
          <a:lstStyle/>
          <a:p>
            <a:r>
              <a:rPr lang="en-US" altLang="zh-CN" b="0" dirty="0"/>
              <a:t>A closer look at spatial dimensions:</a:t>
            </a:r>
            <a:endParaRPr lang="zh-CN" altLang="en-US" b="0" dirty="0"/>
          </a:p>
          <a:p>
            <a:pPr marL="0" indent="0">
              <a:buNone/>
            </a:pPr>
            <a:endParaRPr lang="zh-CN" altLang="en-US" dirty="0"/>
          </a:p>
        </p:txBody>
      </p:sp>
      <p:sp>
        <p:nvSpPr>
          <p:cNvPr id="88" name="object 16"/>
          <p:cNvSpPr txBox="1"/>
          <p:nvPr/>
        </p:nvSpPr>
        <p:spPr>
          <a:xfrm>
            <a:off x="3760645" y="4099093"/>
            <a:ext cx="194945" cy="369332"/>
          </a:xfrm>
          <a:prstGeom prst="rect">
            <a:avLst/>
          </a:prstGeom>
        </p:spPr>
        <p:txBody>
          <a:bodyPr vert="horz" wrap="square" lIns="0" tIns="0" rIns="0" bIns="0" rtlCol="0">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lang="en-US" sz="2400" dirty="0">
                <a:solidFill>
                  <a:prstClr val="black"/>
                </a:solidFill>
                <a:latin typeface="Arial" panose="020B0604020202020204"/>
                <a:cs typeface="Arial" panose="020B0604020202020204"/>
              </a:rPr>
              <a:t>N</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endParaRPr>
          </a:p>
        </p:txBody>
      </p:sp>
      <p:sp>
        <p:nvSpPr>
          <p:cNvPr id="5" name="矩形 4"/>
          <p:cNvSpPr/>
          <p:nvPr/>
        </p:nvSpPr>
        <p:spPr>
          <a:xfrm>
            <a:off x="2071799" y="2229928"/>
            <a:ext cx="420308" cy="461665"/>
          </a:xfrm>
          <a:prstGeom prst="rect">
            <a:avLst/>
          </a:prstGeom>
        </p:spPr>
        <p:txBody>
          <a:bodyPr wrap="none">
            <a:spAutoFit/>
          </a:bodyPr>
          <a:lstStyle/>
          <a:p>
            <a:pPr marL="12700" marR="0" lvl="0" indent="0" algn="l" defTabSz="457200" rtl="0" eaLnBrk="1" fontAlgn="auto" latinLnBrk="0" hangingPunct="1">
              <a:lnSpc>
                <a:spcPct val="100000"/>
              </a:lnSpc>
              <a:spcBef>
                <a:spcPts val="0"/>
              </a:spcBef>
              <a:spcAft>
                <a:spcPts val="0"/>
              </a:spcAft>
              <a:buClrTx/>
              <a:buSzTx/>
              <a:buFontTx/>
              <a:buNone/>
              <a:defRPr/>
            </a:pPr>
            <a:r>
              <a:rPr lang="en-US" altLang="zh-CN" sz="2400" dirty="0">
                <a:solidFill>
                  <a:prstClr val="black"/>
                </a:solidFill>
                <a:latin typeface="Arial" panose="020B0604020202020204"/>
                <a:ea typeface="等线" panose="02010600030101010101" charset="-122"/>
                <a:cs typeface="Arial" panose="020B0604020202020204"/>
              </a:rPr>
              <a:t>N</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等线" panose="02010600030101010101" charset="-122"/>
              <a:cs typeface="Arial" panose="020B0604020202020204"/>
            </a:endParaRPr>
          </a:p>
        </p:txBody>
      </p:sp>
      <p:sp>
        <p:nvSpPr>
          <p:cNvPr id="93" name="矩形 92"/>
          <p:cNvSpPr/>
          <p:nvPr/>
        </p:nvSpPr>
        <p:spPr>
          <a:xfrm>
            <a:off x="4873381" y="4757209"/>
            <a:ext cx="7223603" cy="1200329"/>
          </a:xfrm>
          <a:prstGeom prst="rect">
            <a:avLst/>
          </a:prstGeom>
        </p:spPr>
        <p:txBody>
          <a:bodyPr wrap="square">
            <a:spAutoFit/>
          </a:bodyPr>
          <a:lstStyle/>
          <a:p>
            <a:pPr marL="0" marR="0" lvl="0" indent="0" algn="l" defTabSz="457200" rtl="0" eaLnBrk="1" fontAlgn="auto" latinLnBrk="0" hangingPunct="1">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rPr>
              <a:t>Requirement on output size to integer:</a:t>
            </a:r>
            <a:endParaRPr kumimoji="0" lang="en-US" altLang="zh-CN" sz="3200" b="1" i="0" u="none" strike="noStrike" kern="1200" cap="none" spc="0" normalizeH="0" baseline="0" noProof="0" dirty="0">
              <a:ln>
                <a:noFill/>
              </a:ln>
              <a:solidFill>
                <a:prstClr val="black"/>
              </a:solidFill>
              <a:effectLst/>
              <a:uLnTx/>
              <a:uFillTx/>
              <a:latin typeface="Calibri" panose="020F0502020204030204"/>
              <a:ea typeface="等线" panose="02010600030101010101" charset="-122"/>
              <a:cs typeface="+mn-cs"/>
            </a:endParaRPr>
          </a:p>
          <a:p>
            <a:r>
              <a:rPr lang="en-US" altLang="zh-CN" sz="3200" b="1" dirty="0">
                <a:solidFill>
                  <a:srgbClr val="C00000"/>
                </a:solidFill>
              </a:rPr>
              <a:t>(N - F) / stride + 1 </a:t>
            </a:r>
            <a:r>
              <a:rPr lang="en-US" altLang="zh-CN" sz="2800" b="1" dirty="0">
                <a:solidFill>
                  <a:srgbClr val="C00000"/>
                </a:solidFill>
              </a:rPr>
              <a:t>=</a:t>
            </a:r>
            <a:r>
              <a:rPr lang="en-US" altLang="zh-CN" sz="4000" b="1" dirty="0">
                <a:solidFill>
                  <a:srgbClr val="C00000"/>
                </a:solidFill>
              </a:rPr>
              <a:t> Integer</a:t>
            </a:r>
            <a:endParaRPr kumimoji="0" lang="zh-CN" altLang="en-US" sz="4000" b="1" i="0" u="none" strike="noStrike" kern="1200" cap="none" spc="0" normalizeH="0" baseline="0" noProof="0" dirty="0">
              <a:ln>
                <a:noFill/>
              </a:ln>
              <a:solidFill>
                <a:srgbClr val="C00000"/>
              </a:solidFill>
              <a:effectLst/>
              <a:uLnTx/>
              <a:uFillTx/>
              <a:latin typeface="Calibri" panose="020F0502020204030204"/>
              <a:ea typeface="等线" panose="02010600030101010101" charset="-122"/>
            </a:endParaRPr>
          </a:p>
        </p:txBody>
      </p:sp>
      <p:graphicFrame>
        <p:nvGraphicFramePr>
          <p:cNvPr id="12" name="object 17"/>
          <p:cNvGraphicFramePr>
            <a:graphicFrameLocks noGrp="1"/>
          </p:cNvGraphicFramePr>
          <p:nvPr/>
        </p:nvGraphicFramePr>
        <p:xfrm>
          <a:off x="911323" y="2876365"/>
          <a:ext cx="2684136" cy="2649899"/>
        </p:xfrm>
        <a:graphic>
          <a:graphicData uri="http://schemas.openxmlformats.org/drawingml/2006/table">
            <a:tbl>
              <a:tblPr firstRow="1" bandRow="1">
                <a:tableStyleId>{2D5ABB26-0587-4C30-8999-92F81FD0307C}</a:tableStyleId>
              </a:tblPr>
              <a:tblGrid>
                <a:gridCol w="383448"/>
                <a:gridCol w="383448"/>
                <a:gridCol w="383448"/>
                <a:gridCol w="383448"/>
                <a:gridCol w="383448"/>
                <a:gridCol w="383448"/>
                <a:gridCol w="383448"/>
              </a:tblGrid>
              <a:tr h="378557">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78557">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78557">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78557">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78557">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78557">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r h="378557">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r>
            </a:tbl>
          </a:graphicData>
        </a:graphic>
      </p:graphicFrame>
      <p:sp>
        <p:nvSpPr>
          <p:cNvPr id="3" name="矩形 2"/>
          <p:cNvSpPr/>
          <p:nvPr/>
        </p:nvSpPr>
        <p:spPr>
          <a:xfrm>
            <a:off x="1316081" y="3952809"/>
            <a:ext cx="354584" cy="400110"/>
          </a:xfrm>
          <a:prstGeom prst="rect">
            <a:avLst/>
          </a:prstGeom>
        </p:spPr>
        <p:txBody>
          <a:bodyPr wrap="none">
            <a:spAutoFit/>
          </a:bodyPr>
          <a:lstStyle/>
          <a:p>
            <a:pPr marL="12700" lvl="0">
              <a:defRPr/>
            </a:pPr>
            <a:r>
              <a:rPr lang="en-US" altLang="zh-CN" sz="2000" dirty="0">
                <a:solidFill>
                  <a:prstClr val="black"/>
                </a:solidFill>
                <a:latin typeface="Arial" panose="020B0604020202020204"/>
                <a:cs typeface="Arial" panose="020B0604020202020204"/>
              </a:rPr>
              <a:t>F</a:t>
            </a:r>
            <a:endParaRPr lang="en-US" altLang="zh-CN" sz="2000" dirty="0">
              <a:solidFill>
                <a:prstClr val="black"/>
              </a:solidFill>
              <a:latin typeface="Arial" panose="020B0604020202020204"/>
              <a:cs typeface="Arial" panose="020B0604020202020204"/>
            </a:endParaRPr>
          </a:p>
        </p:txBody>
      </p:sp>
      <p:sp>
        <p:nvSpPr>
          <p:cNvPr id="7" name="矩形 6"/>
          <p:cNvSpPr/>
          <p:nvPr/>
        </p:nvSpPr>
        <p:spPr>
          <a:xfrm>
            <a:off x="2071799" y="3190951"/>
            <a:ext cx="354584" cy="400110"/>
          </a:xfrm>
          <a:prstGeom prst="rect">
            <a:avLst/>
          </a:prstGeom>
        </p:spPr>
        <p:txBody>
          <a:bodyPr wrap="none">
            <a:spAutoFit/>
          </a:bodyPr>
          <a:lstStyle/>
          <a:p>
            <a:pPr marL="12700" lvl="0">
              <a:defRPr/>
            </a:pPr>
            <a:r>
              <a:rPr lang="en-US" altLang="zh-CN" sz="2000" dirty="0">
                <a:solidFill>
                  <a:prstClr val="black"/>
                </a:solidFill>
                <a:latin typeface="Arial" panose="020B0604020202020204"/>
                <a:cs typeface="Arial" panose="020B0604020202020204"/>
              </a:rPr>
              <a:t>F</a:t>
            </a:r>
            <a:endParaRPr lang="en-US" altLang="zh-CN" sz="2000" dirty="0">
              <a:solidFill>
                <a:prstClr val="black"/>
              </a:solidFill>
              <a:latin typeface="Arial" panose="020B0604020202020204"/>
              <a:cs typeface="Arial" panose="020B0604020202020204"/>
            </a:endParaRPr>
          </a:p>
        </p:txBody>
      </p:sp>
      <p:sp>
        <p:nvSpPr>
          <p:cNvPr id="10" name="矩形 9"/>
          <p:cNvSpPr/>
          <p:nvPr/>
        </p:nvSpPr>
        <p:spPr>
          <a:xfrm>
            <a:off x="4913865" y="2424826"/>
            <a:ext cx="5528928" cy="2245360"/>
          </a:xfrm>
          <a:prstGeom prst="rect">
            <a:avLst/>
          </a:prstGeom>
        </p:spPr>
        <p:txBody>
          <a:bodyPr wrap="square">
            <a:spAutoFit/>
          </a:bodyPr>
          <a:lstStyle/>
          <a:p>
            <a:pPr>
              <a:lnSpc>
                <a:spcPct val="125000"/>
              </a:lnSpc>
            </a:pPr>
            <a:r>
              <a:rPr lang="pt-BR" altLang="zh-CN" sz="2800" dirty="0">
                <a:cs typeface="+mn-lt"/>
              </a:rPr>
              <a:t>Image N = 7, Kernel F = 3</a:t>
            </a:r>
            <a:endParaRPr lang="pt-BR" altLang="zh-CN" sz="2800" dirty="0">
              <a:cs typeface="+mn-lt"/>
            </a:endParaRPr>
          </a:p>
          <a:p>
            <a:pPr>
              <a:lnSpc>
                <a:spcPct val="125000"/>
              </a:lnSpc>
            </a:pPr>
            <a:r>
              <a:rPr lang="en-US" altLang="zh-CN" sz="2800" dirty="0">
                <a:cs typeface="+mn-lt"/>
              </a:rPr>
              <a:t>stride 1 =&gt; (7 - 3)/1 + 1 = 5</a:t>
            </a:r>
            <a:endParaRPr lang="en-US" altLang="zh-CN" sz="2800" dirty="0">
              <a:cs typeface="+mn-lt"/>
            </a:endParaRPr>
          </a:p>
          <a:p>
            <a:pPr>
              <a:lnSpc>
                <a:spcPct val="125000"/>
              </a:lnSpc>
            </a:pPr>
            <a:r>
              <a:rPr lang="en-US" altLang="zh-CN" sz="2800" dirty="0">
                <a:cs typeface="+mn-lt"/>
              </a:rPr>
              <a:t>stride 2 =&gt; (7 - 3)/2 + 1 = 3</a:t>
            </a:r>
            <a:endParaRPr lang="en-US" altLang="zh-CN" sz="2800" dirty="0">
              <a:cs typeface="+mn-lt"/>
            </a:endParaRPr>
          </a:p>
          <a:p>
            <a:pPr>
              <a:lnSpc>
                <a:spcPct val="125000"/>
              </a:lnSpc>
            </a:pPr>
            <a:r>
              <a:rPr lang="en-US" altLang="zh-CN" sz="2800" dirty="0">
                <a:cs typeface="+mn-lt"/>
              </a:rPr>
              <a:t>stride 3 =&gt; (7 - 3)/3 + 1 = 2.33 </a:t>
            </a:r>
            <a:endParaRPr lang="zh-CN" altLang="en-US" sz="2800" dirty="0">
              <a:cs typeface="+mn-lt"/>
            </a:endParaRPr>
          </a:p>
        </p:txBody>
      </p:sp>
      <p:sp>
        <p:nvSpPr>
          <p:cNvPr id="14" name="页脚占位符 13"/>
          <p:cNvSpPr>
            <a:spLocks noGrp="1"/>
          </p:cNvSpPr>
          <p:nvPr>
            <p:ph type="ftr" sz="quarter" idx="11"/>
          </p:nvPr>
        </p:nvSpPr>
        <p:spPr/>
        <p:txBody>
          <a:bodyPr/>
          <a:lstStyle/>
          <a:p>
            <a:r>
              <a:rPr lang="en-US" altLang="zh-TW"/>
              <a:t>@2023 Stan Z. Li, Westlake University</a:t>
            </a:r>
            <a:endParaRPr lang="zh-TW" altLang="en-US" dirty="0"/>
          </a:p>
        </p:txBody>
      </p:sp>
      <p:sp>
        <p:nvSpPr>
          <p:cNvPr id="16" name="灯片编号占位符 15"/>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p:txBody>
          <a:bodyPr/>
          <a:lstStyle/>
          <a:p>
            <a:r>
              <a:rPr lang="en-US" altLang="zh-CN" dirty="0">
                <a:solidFill>
                  <a:schemeClr val="tx1"/>
                </a:solidFill>
                <a:cs typeface="Times New Roman" panose="02020603050405020304" pitchFamily="18" charset="0"/>
                <a:sym typeface="+mn-ea"/>
              </a:rPr>
              <a:t>CNN for RGB Image</a:t>
            </a:r>
            <a:r>
              <a:rPr lang="zh-CN" altLang="en-US" dirty="0">
                <a:solidFill>
                  <a:schemeClr val="tx1"/>
                </a:solidFill>
                <a:cs typeface="Times New Roman" panose="02020603050405020304" pitchFamily="18" charset="0"/>
                <a:sym typeface="+mn-ea"/>
              </a:rPr>
              <a:t>（</a:t>
            </a:r>
            <a:r>
              <a:rPr lang="en-US" altLang="zh-CN" dirty="0">
                <a:solidFill>
                  <a:schemeClr val="tx1"/>
                </a:solidFill>
                <a:cs typeface="Times New Roman" panose="02020603050405020304" pitchFamily="18" charset="0"/>
                <a:sym typeface="+mn-ea"/>
              </a:rPr>
              <a:t>3-Channel)</a:t>
            </a:r>
            <a:r>
              <a:rPr lang="zh-CN" altLang="en-US" dirty="0">
                <a:solidFill>
                  <a:schemeClr val="tx1"/>
                </a:solidFill>
                <a:cs typeface="Times New Roman" panose="02020603050405020304" pitchFamily="18" charset="0"/>
                <a:sym typeface="+mn-ea"/>
              </a:rPr>
              <a:t> </a:t>
            </a:r>
            <a:r>
              <a:rPr lang="en-US" altLang="zh-CN" dirty="0">
                <a:solidFill>
                  <a:schemeClr val="tx1"/>
                </a:solidFill>
                <a:cs typeface="Times New Roman" panose="02020603050405020304" pitchFamily="18" charset="0"/>
                <a:sym typeface="+mn-ea"/>
              </a:rPr>
              <a:t>with 2 Kernels</a:t>
            </a:r>
            <a:endParaRPr lang="zh-CN" altLang="en-US" dirty="0"/>
          </a:p>
        </p:txBody>
      </p:sp>
      <p:sp>
        <p:nvSpPr>
          <p:cNvPr id="14" name="页脚占位符 13"/>
          <p:cNvSpPr>
            <a:spLocks noGrp="1"/>
          </p:cNvSpPr>
          <p:nvPr>
            <p:ph type="ftr" sz="quarter" idx="11"/>
          </p:nvPr>
        </p:nvSpPr>
        <p:spPr/>
        <p:txBody>
          <a:bodyPr/>
          <a:lstStyle/>
          <a:p>
            <a:r>
              <a:rPr lang="en-US" altLang="zh-TW"/>
              <a:t>@2023 Stan Z. Li, Westlake University</a:t>
            </a:r>
            <a:endParaRPr lang="zh-TW" altLang="en-US" dirty="0"/>
          </a:p>
        </p:txBody>
      </p:sp>
      <p:sp>
        <p:nvSpPr>
          <p:cNvPr id="16" name="灯片编号占位符 15"/>
          <p:cNvSpPr>
            <a:spLocks noGrp="1"/>
          </p:cNvSpPr>
          <p:nvPr>
            <p:ph type="sldNum" sz="quarter" idx="12"/>
          </p:nvPr>
        </p:nvSpPr>
        <p:spPr/>
        <p:txBody>
          <a:bodyPr/>
          <a:lstStyle/>
          <a:p>
            <a:fld id="{D7E73BF0-1322-481A-85B0-7D5783909D9E}" type="slidenum">
              <a:rPr lang="zh-TW" altLang="en-US" smtClean="0"/>
            </a:fld>
            <a:endParaRPr lang="zh-TW" altLang="en-US" dirty="0"/>
          </a:p>
        </p:txBody>
      </p:sp>
      <p:pic>
        <p:nvPicPr>
          <p:cNvPr id="34" name="图片 3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5550541" y="1683609"/>
            <a:ext cx="6441887" cy="5168491"/>
          </a:xfrm>
          <a:prstGeom prst="rect">
            <a:avLst/>
          </a:prstGeom>
        </p:spPr>
      </p:pic>
      <p:grpSp>
        <p:nvGrpSpPr>
          <p:cNvPr id="8" name="组合 7"/>
          <p:cNvGrpSpPr/>
          <p:nvPr/>
        </p:nvGrpSpPr>
        <p:grpSpPr>
          <a:xfrm>
            <a:off x="824772" y="1780520"/>
            <a:ext cx="4076700" cy="4071489"/>
            <a:chOff x="7236960" y="1965178"/>
            <a:chExt cx="4076700" cy="4071489"/>
          </a:xfrm>
        </p:grpSpPr>
        <p:pic>
          <p:nvPicPr>
            <p:cNvPr id="36" name="图片 35"/>
            <p:cNvPicPr>
              <a:picLocks noChangeAspect="1"/>
            </p:cNvPicPr>
            <p:nvPr>
              <p:custDataLst>
                <p:tags r:id="rId3"/>
              </p:custDataLst>
            </p:nvPr>
          </p:nvPicPr>
          <p:blipFill>
            <a:blip r:embed="rId4"/>
            <a:stretch>
              <a:fillRect/>
            </a:stretch>
          </p:blipFill>
          <p:spPr>
            <a:xfrm>
              <a:off x="7236960" y="2655292"/>
              <a:ext cx="4076700" cy="3381375"/>
            </a:xfrm>
            <a:prstGeom prst="rect">
              <a:avLst/>
            </a:prstGeom>
          </p:spPr>
        </p:pic>
        <p:sp>
          <p:nvSpPr>
            <p:cNvPr id="37" name="文本框 36"/>
            <p:cNvSpPr txBox="1"/>
            <p:nvPr>
              <p:custDataLst>
                <p:tags r:id="rId5"/>
              </p:custDataLst>
            </p:nvPr>
          </p:nvSpPr>
          <p:spPr>
            <a:xfrm>
              <a:off x="8369016" y="1965178"/>
              <a:ext cx="2295575" cy="523220"/>
            </a:xfrm>
            <a:prstGeom prst="rect">
              <a:avLst/>
            </a:prstGeom>
            <a:noFill/>
          </p:spPr>
          <p:txBody>
            <a:bodyPr wrap="square" rtlCol="0">
              <a:spAutoFit/>
            </a:bodyPr>
            <a:p>
              <a:r>
                <a:rPr lang="en-US" altLang="zh-CN" sz="2800" dirty="0"/>
                <a:t>RGB image</a:t>
              </a:r>
              <a:endParaRPr lang="zh-CN" altLang="en-US" sz="2800" dirty="0"/>
            </a:p>
          </p:txBody>
        </p:sp>
      </p:grpSp>
      <p:sp>
        <p:nvSpPr>
          <p:cNvPr id="9" name="灯片编号占位符 3"/>
          <p:cNvSpPr>
            <a:spLocks noGrp="1"/>
          </p:cNvSpPr>
          <p:nvPr>
            <p:custDataLst>
              <p:tags r:id="rId6"/>
            </p:custDataLst>
          </p:nvPr>
        </p:nvSpPr>
        <p:spPr>
          <a:xfrm>
            <a:off x="11430361" y="6569213"/>
            <a:ext cx="754380" cy="233586"/>
          </a:xfrm>
          <a:prstGeom prst="rect">
            <a:avLst/>
          </a:prstGeom>
        </p:spPr>
        <p:txBody>
          <a:bodyPr anchor="ctr" anchorCtr="0"/>
          <a:lstStyle>
            <a:defPPr>
              <a:defRPr lang="en-US"/>
            </a:defPPr>
            <a:lvl1pPr marL="0" algn="l" defTabSz="914400" rtl="0" eaLnBrk="1" latinLnBrk="0" hangingPunct="1">
              <a:defRPr sz="1600" b="1"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73BF0-1322-481A-85B0-7D5783909D9E}" type="slidenum">
              <a:rPr lang="zh-TW" altLang="en-US" smtClean="0"/>
            </a:fld>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3D Convolution for RGB Image</a:t>
            </a:r>
            <a:endParaRPr lang="zh-CN" altLang="en-US" dirty="0"/>
          </a:p>
        </p:txBody>
      </p:sp>
      <p:pic>
        <p:nvPicPr>
          <p:cNvPr id="9" name="图片 8"/>
          <p:cNvPicPr>
            <a:picLocks noChangeAspect="1"/>
          </p:cNvPicPr>
          <p:nvPr/>
        </p:nvPicPr>
        <p:blipFill>
          <a:blip r:embed="rId1"/>
          <a:stretch>
            <a:fillRect/>
          </a:stretch>
        </p:blipFill>
        <p:spPr>
          <a:xfrm>
            <a:off x="1501629" y="1657440"/>
            <a:ext cx="9660918" cy="4529745"/>
          </a:xfrm>
          <a:prstGeom prst="rect">
            <a:avLst/>
          </a:prstGeom>
        </p:spPr>
      </p:pic>
      <p:sp>
        <p:nvSpPr>
          <p:cNvPr id="10" name="矩形 9"/>
          <p:cNvSpPr/>
          <p:nvPr/>
        </p:nvSpPr>
        <p:spPr>
          <a:xfrm>
            <a:off x="5813571" y="3118336"/>
            <a:ext cx="2910980" cy="829945"/>
          </a:xfrm>
          <a:prstGeom prst="rect">
            <a:avLst/>
          </a:prstGeom>
        </p:spPr>
        <p:txBody>
          <a:bodyPr wrap="square">
            <a:spAutoFit/>
          </a:bodyPr>
          <a:lstStyle/>
          <a:p>
            <a:r>
              <a:rPr lang="fr-FR" altLang="zh-CN" sz="2400" dirty="0">
                <a:solidFill>
                  <a:schemeClr val="tx1">
                    <a:lumMod val="75000"/>
                    <a:lumOff val="25000"/>
                  </a:schemeClr>
                </a:solidFill>
                <a:cs typeface="+mn-lt"/>
              </a:rPr>
              <a:t>(5*5*3 = 75-D </a:t>
            </a:r>
            <a:endParaRPr lang="fr-FR" altLang="zh-CN" sz="2400" dirty="0">
              <a:solidFill>
                <a:schemeClr val="tx1">
                  <a:lumMod val="75000"/>
                  <a:lumOff val="25000"/>
                </a:schemeClr>
              </a:solidFill>
              <a:cs typeface="+mn-lt"/>
            </a:endParaRPr>
          </a:p>
          <a:p>
            <a:r>
              <a:rPr lang="fr-FR" altLang="zh-CN" sz="2400" dirty="0">
                <a:solidFill>
                  <a:schemeClr val="tx1">
                    <a:lumMod val="75000"/>
                    <a:lumOff val="25000"/>
                  </a:schemeClr>
                </a:solidFill>
                <a:cs typeface="+mn-lt"/>
              </a:rPr>
              <a:t>dot product + bias)</a:t>
            </a:r>
            <a:endParaRPr lang="zh-CN" altLang="en-US" sz="2400" dirty="0">
              <a:solidFill>
                <a:schemeClr val="tx1">
                  <a:lumMod val="75000"/>
                  <a:lumOff val="25000"/>
                </a:schemeClr>
              </a:solidFill>
              <a:cs typeface="+mn-lt"/>
            </a:endParaRPr>
          </a:p>
        </p:txBody>
      </p:sp>
      <p:pic>
        <p:nvPicPr>
          <p:cNvPr id="11" name="图片 10"/>
          <p:cNvPicPr>
            <a:picLocks noChangeAspect="1"/>
          </p:cNvPicPr>
          <p:nvPr/>
        </p:nvPicPr>
        <p:blipFill>
          <a:blip r:embed="rId2"/>
          <a:stretch>
            <a:fillRect/>
          </a:stretch>
        </p:blipFill>
        <p:spPr>
          <a:xfrm>
            <a:off x="4521666" y="3108122"/>
            <a:ext cx="1400219" cy="524311"/>
          </a:xfrm>
          <a:prstGeom prst="rect">
            <a:avLst/>
          </a:prstGeom>
        </p:spPr>
      </p:pic>
      <p:sp>
        <p:nvSpPr>
          <p:cNvPr id="6" name="页脚占位符 5"/>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sym typeface="+mn-ea"/>
              </a:rPr>
              <a:t>What if we use three (3) 5x5 filters?</a:t>
            </a:r>
            <a:endParaRPr lang="zh-CN" altLang="en-US" dirty="0"/>
          </a:p>
        </p:txBody>
      </p:sp>
      <p:sp>
        <p:nvSpPr>
          <p:cNvPr id="6" name="页脚占位符 5"/>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pic>
        <p:nvPicPr>
          <p:cNvPr id="2" name="图片 1"/>
          <p:cNvPicPr>
            <a:picLocks noChangeAspect="1"/>
          </p:cNvPicPr>
          <p:nvPr>
            <p:custDataLst>
              <p:tags r:id="rId1"/>
            </p:custDataLst>
          </p:nvPr>
        </p:nvPicPr>
        <p:blipFill>
          <a:blip r:embed="rId2"/>
          <a:stretch>
            <a:fillRect/>
          </a:stretch>
        </p:blipFill>
        <p:spPr>
          <a:xfrm>
            <a:off x="436461" y="1653093"/>
            <a:ext cx="9815119" cy="4462519"/>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446165" y="3007454"/>
            <a:ext cx="1400219" cy="524311"/>
          </a:xfrm>
          <a:prstGeom prst="rect">
            <a:avLst/>
          </a:prstGeom>
        </p:spPr>
      </p:pic>
      <p:grpSp>
        <p:nvGrpSpPr>
          <p:cNvPr id="17" name="组合 16"/>
          <p:cNvGrpSpPr/>
          <p:nvPr/>
        </p:nvGrpSpPr>
        <p:grpSpPr>
          <a:xfrm>
            <a:off x="7938476" y="1543741"/>
            <a:ext cx="4181712" cy="4526552"/>
            <a:chOff x="8080000" y="2459372"/>
            <a:chExt cx="4159867" cy="4378103"/>
          </a:xfrm>
        </p:grpSpPr>
        <p:pic>
          <p:nvPicPr>
            <p:cNvPr id="13" name="图片 12"/>
            <p:cNvPicPr>
              <a:picLocks noChangeAspect="1"/>
            </p:cNvPicPr>
            <p:nvPr>
              <p:custDataLst>
                <p:tags r:id="rId5"/>
              </p:custDataLst>
            </p:nvPr>
          </p:nvPicPr>
          <p:blipFill>
            <a:blip r:embed="rId6"/>
            <a:stretch>
              <a:fillRect/>
            </a:stretch>
          </p:blipFill>
          <p:spPr>
            <a:xfrm>
              <a:off x="9336157" y="3053636"/>
              <a:ext cx="1625290" cy="3783605"/>
            </a:xfrm>
            <a:prstGeom prst="rect">
              <a:avLst/>
            </a:prstGeom>
          </p:spPr>
        </p:pic>
        <p:pic>
          <p:nvPicPr>
            <p:cNvPr id="15" name="图片 14"/>
            <p:cNvPicPr>
              <a:picLocks noChangeAspect="1"/>
            </p:cNvPicPr>
            <p:nvPr>
              <p:custDataLst>
                <p:tags r:id="rId7"/>
              </p:custDataLst>
            </p:nvPr>
          </p:nvPicPr>
          <p:blipFill>
            <a:blip r:embed="rId6"/>
            <a:stretch>
              <a:fillRect/>
            </a:stretch>
          </p:blipFill>
          <p:spPr>
            <a:xfrm>
              <a:off x="10614577" y="3053870"/>
              <a:ext cx="1625290" cy="3783605"/>
            </a:xfrm>
            <a:prstGeom prst="rect">
              <a:avLst/>
            </a:prstGeom>
          </p:spPr>
        </p:pic>
        <p:sp>
          <p:nvSpPr>
            <p:cNvPr id="16" name="文本框 15"/>
            <p:cNvSpPr txBox="1"/>
            <p:nvPr>
              <p:custDataLst>
                <p:tags r:id="rId8"/>
              </p:custDataLst>
            </p:nvPr>
          </p:nvSpPr>
          <p:spPr>
            <a:xfrm>
              <a:off x="8080000" y="2459372"/>
              <a:ext cx="3194804" cy="594620"/>
            </a:xfrm>
            <a:prstGeom prst="rect">
              <a:avLst/>
            </a:prstGeom>
            <a:solidFill>
              <a:schemeClr val="bg1"/>
            </a:solidFill>
          </p:spPr>
          <p:txBody>
            <a:bodyPr wrap="square" rtlCol="0">
              <a:noAutofit/>
            </a:bodyPr>
            <a:p>
              <a:r>
                <a:rPr lang="en-US" altLang="zh-CN" sz="2800" b="1" dirty="0">
                  <a:solidFill>
                    <a:schemeClr val="accent5">
                      <a:lumMod val="75000"/>
                    </a:schemeClr>
                  </a:solidFill>
                </a:rPr>
                <a:t>Output Three Maps</a:t>
              </a:r>
              <a:endParaRPr lang="zh-CN" altLang="en-US" sz="2800" b="1" dirty="0">
                <a:solidFill>
                  <a:schemeClr val="accent5">
                    <a:lumMod val="75000"/>
                  </a:schemeClr>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736697" y="3153560"/>
            <a:ext cx="5267131" cy="2679601"/>
          </a:xfrm>
          <a:prstGeom prst="rect">
            <a:avLst/>
          </a:prstGeom>
        </p:spPr>
      </p:pic>
      <p:sp>
        <p:nvSpPr>
          <p:cNvPr id="2" name="标题 1"/>
          <p:cNvSpPr>
            <a:spLocks noGrp="1"/>
          </p:cNvSpPr>
          <p:nvPr>
            <p:ph type="title"/>
          </p:nvPr>
        </p:nvSpPr>
        <p:spPr/>
        <p:txBody>
          <a:bodyPr/>
          <a:lstStyle/>
          <a:p>
            <a:r>
              <a:rPr lang="en-US" altLang="zh-CN" dirty="0">
                <a:sym typeface="+mn-ea"/>
              </a:rPr>
              <a:t>Nonlinearly Separable</a:t>
            </a:r>
            <a:endParaRPr lang="zh-CN" altLang="en-US" dirty="0"/>
          </a:p>
        </p:txBody>
      </p:sp>
      <p:sp>
        <p:nvSpPr>
          <p:cNvPr id="4" name="灯片编号占位符 3"/>
          <p:cNvSpPr>
            <a:spLocks noGrp="1"/>
          </p:cNvSpPr>
          <p:nvPr>
            <p:ph type="sldNum" sz="quarter" idx="12"/>
          </p:nvPr>
        </p:nvSpPr>
        <p:spPr/>
        <p:txBody>
          <a:bodyPr/>
          <a:lstStyle/>
          <a:p>
            <a:fld id="{D7E73BF0-1322-481A-85B0-7D5783909D9E}" type="slidenum">
              <a:rPr lang="zh-TW" altLang="en-US" smtClean="0"/>
            </a:fld>
            <a:endParaRPr lang="zh-TW" altLang="en-US"/>
          </a:p>
        </p:txBody>
      </p:sp>
      <p:sp>
        <p:nvSpPr>
          <p:cNvPr id="5" name="页脚占位符 4"/>
          <p:cNvSpPr>
            <a:spLocks noGrp="1"/>
          </p:cNvSpPr>
          <p:nvPr>
            <p:ph type="ftr" sz="quarter" idx="11"/>
          </p:nvPr>
        </p:nvSpPr>
        <p:spPr/>
        <p:txBody>
          <a:bodyPr/>
          <a:lstStyle/>
          <a:p>
            <a:r>
              <a:rPr lang="en-US" altLang="zh-TW"/>
              <a:t>@2023 Stan Z. Li, Westlake University</a:t>
            </a:r>
            <a:endParaRPr lang="zh-TW" altLang="en-US" dirty="0"/>
          </a:p>
        </p:txBody>
      </p:sp>
      <p:pic>
        <p:nvPicPr>
          <p:cNvPr id="7" name="图片 6"/>
          <p:cNvPicPr>
            <a:picLocks noChangeAspect="1"/>
          </p:cNvPicPr>
          <p:nvPr/>
        </p:nvPicPr>
        <p:blipFill>
          <a:blip r:embed="rId2"/>
          <a:stretch>
            <a:fillRect/>
          </a:stretch>
        </p:blipFill>
        <p:spPr>
          <a:xfrm>
            <a:off x="585414" y="1959804"/>
            <a:ext cx="4527384" cy="2387512"/>
          </a:xfrm>
          <a:prstGeom prst="rect">
            <a:avLst/>
          </a:prstGeom>
        </p:spPr>
      </p:pic>
      <p:pic>
        <p:nvPicPr>
          <p:cNvPr id="11" name="图片 10"/>
          <p:cNvPicPr>
            <a:picLocks noChangeAspect="1"/>
          </p:cNvPicPr>
          <p:nvPr/>
        </p:nvPicPr>
        <p:blipFill>
          <a:blip r:embed="rId3"/>
          <a:stretch>
            <a:fillRect/>
          </a:stretch>
        </p:blipFill>
        <p:spPr>
          <a:xfrm>
            <a:off x="6223095" y="1884497"/>
            <a:ext cx="5232208" cy="416544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20801" t="6713" r="26024" b="6187"/>
          <a:stretch>
            <a:fillRect/>
          </a:stretch>
        </p:blipFill>
        <p:spPr>
          <a:xfrm>
            <a:off x="2283151" y="1564339"/>
            <a:ext cx="1001588" cy="1091015"/>
          </a:xfrm>
          <a:prstGeom prst="rect">
            <a:avLst/>
          </a:prstGeom>
        </p:spPr>
      </p:pic>
      <p:grpSp>
        <p:nvGrpSpPr>
          <p:cNvPr id="5" name="组合 4"/>
          <p:cNvGrpSpPr/>
          <p:nvPr/>
        </p:nvGrpSpPr>
        <p:grpSpPr>
          <a:xfrm>
            <a:off x="2132617" y="2786969"/>
            <a:ext cx="1373852" cy="1800526"/>
            <a:chOff x="2132617" y="2786969"/>
            <a:chExt cx="1373852" cy="1800526"/>
          </a:xfrm>
        </p:grpSpPr>
        <p:sp>
          <p:nvSpPr>
            <p:cNvPr id="6" name="箭头: 下 5"/>
            <p:cNvSpPr/>
            <p:nvPr/>
          </p:nvSpPr>
          <p:spPr>
            <a:xfrm>
              <a:off x="2686489" y="278696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32617" y="3184347"/>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Convolution</a:t>
              </a:r>
              <a:endParaRPr lang="zh-CN" altLang="en-US" dirty="0"/>
            </a:p>
          </p:txBody>
        </p:sp>
        <p:sp>
          <p:nvSpPr>
            <p:cNvPr id="12" name="矩形 11"/>
            <p:cNvSpPr/>
            <p:nvPr/>
          </p:nvSpPr>
          <p:spPr>
            <a:xfrm>
              <a:off x="2132617" y="4145016"/>
              <a:ext cx="1334096" cy="4424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Max pooling</a:t>
              </a:r>
              <a:endParaRPr lang="zh-CN" altLang="en-US" dirty="0"/>
            </a:p>
          </p:txBody>
        </p:sp>
        <p:sp>
          <p:nvSpPr>
            <p:cNvPr id="13" name="箭头: 下 12"/>
            <p:cNvSpPr/>
            <p:nvPr/>
          </p:nvSpPr>
          <p:spPr>
            <a:xfrm>
              <a:off x="2686489" y="373118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108894" y="4684018"/>
            <a:ext cx="1397575" cy="1730728"/>
            <a:chOff x="2108894" y="4684018"/>
            <a:chExt cx="1397575" cy="1730728"/>
          </a:xfrm>
        </p:grpSpPr>
        <p:sp>
          <p:nvSpPr>
            <p:cNvPr id="14" name="箭头: 下 13"/>
            <p:cNvSpPr/>
            <p:nvPr/>
          </p:nvSpPr>
          <p:spPr>
            <a:xfrm>
              <a:off x="2686488" y="468401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32617" y="5066843"/>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Convolution</a:t>
              </a:r>
              <a:endParaRPr lang="zh-CN" altLang="en-US" dirty="0"/>
            </a:p>
          </p:txBody>
        </p:sp>
        <p:sp>
          <p:nvSpPr>
            <p:cNvPr id="16" name="箭头: 下 15"/>
            <p:cNvSpPr/>
            <p:nvPr/>
          </p:nvSpPr>
          <p:spPr>
            <a:xfrm>
              <a:off x="2686487" y="554755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108894" y="5976861"/>
              <a:ext cx="1373852" cy="4378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Max pooling</a:t>
              </a:r>
              <a:endParaRPr lang="zh-CN" altLang="en-US" dirty="0"/>
            </a:p>
          </p:txBody>
        </p:sp>
      </p:grpSp>
      <p:sp>
        <p:nvSpPr>
          <p:cNvPr id="33" name="文本框 32"/>
          <p:cNvSpPr txBox="1"/>
          <p:nvPr/>
        </p:nvSpPr>
        <p:spPr>
          <a:xfrm>
            <a:off x="3717290" y="4249420"/>
            <a:ext cx="2082800" cy="829945"/>
          </a:xfrm>
          <a:prstGeom prst="rect">
            <a:avLst/>
          </a:prstGeom>
          <a:noFill/>
        </p:spPr>
        <p:txBody>
          <a:bodyPr wrap="square" rtlCol="0">
            <a:spAutoFit/>
          </a:bodyPr>
          <a:lstStyle/>
          <a:p>
            <a:r>
              <a:rPr lang="en-US" altLang="zh-CN" sz="2400" dirty="0"/>
              <a:t>Can repeat for many layers</a:t>
            </a:r>
            <a:endParaRPr lang="zh-CN" altLang="en-US" sz="2400" dirty="0"/>
          </a:p>
        </p:txBody>
      </p:sp>
      <p:sp>
        <p:nvSpPr>
          <p:cNvPr id="3" name="标题 2"/>
          <p:cNvSpPr>
            <a:spLocks noGrp="1"/>
          </p:cNvSpPr>
          <p:nvPr>
            <p:ph type="title"/>
          </p:nvPr>
        </p:nvSpPr>
        <p:spPr/>
        <p:txBody>
          <a:bodyPr/>
          <a:lstStyle/>
          <a:p>
            <a:r>
              <a:rPr lang="en-US" altLang="zh-CN" dirty="0"/>
              <a:t>CNN for Classification</a:t>
            </a:r>
            <a:endParaRPr lang="zh-CN" altLang="en-US" dirty="0"/>
          </a:p>
        </p:txBody>
      </p:sp>
      <p:grpSp>
        <p:nvGrpSpPr>
          <p:cNvPr id="9" name="组合 8"/>
          <p:cNvGrpSpPr/>
          <p:nvPr/>
        </p:nvGrpSpPr>
        <p:grpSpPr>
          <a:xfrm>
            <a:off x="3852491" y="5881944"/>
            <a:ext cx="3080025" cy="627715"/>
            <a:chOff x="3852491" y="5881944"/>
            <a:chExt cx="3080025" cy="627715"/>
          </a:xfrm>
        </p:grpSpPr>
        <p:sp>
          <p:nvSpPr>
            <p:cNvPr id="22" name="箭头: 右 21"/>
            <p:cNvSpPr/>
            <p:nvPr/>
          </p:nvSpPr>
          <p:spPr>
            <a:xfrm>
              <a:off x="3852491" y="6011972"/>
              <a:ext cx="1256178" cy="3676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478415" y="5881944"/>
              <a:ext cx="1454101" cy="62771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Flatten</a:t>
              </a:r>
              <a:endParaRPr lang="zh-CN" altLang="en-US" dirty="0"/>
            </a:p>
          </p:txBody>
        </p:sp>
      </p:grpSp>
      <p:grpSp>
        <p:nvGrpSpPr>
          <p:cNvPr id="11" name="组合 10"/>
          <p:cNvGrpSpPr/>
          <p:nvPr/>
        </p:nvGrpSpPr>
        <p:grpSpPr>
          <a:xfrm>
            <a:off x="7005618" y="4004823"/>
            <a:ext cx="3310233" cy="2285895"/>
            <a:chOff x="7005618" y="4004823"/>
            <a:chExt cx="3310233" cy="2285895"/>
          </a:xfrm>
        </p:grpSpPr>
        <p:sp>
          <p:nvSpPr>
            <p:cNvPr id="29" name="箭头: 直角上 28"/>
            <p:cNvSpPr/>
            <p:nvPr/>
          </p:nvSpPr>
          <p:spPr>
            <a:xfrm>
              <a:off x="7449503" y="5663003"/>
              <a:ext cx="1308858" cy="627715"/>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449503" y="4631885"/>
              <a:ext cx="2363196" cy="79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Fully Connected network </a:t>
              </a:r>
              <a:endParaRPr lang="en-US" altLang="zh-CN" dirty="0"/>
            </a:p>
          </p:txBody>
        </p:sp>
        <p:sp>
          <p:nvSpPr>
            <p:cNvPr id="31" name="文本框 30"/>
            <p:cNvSpPr txBox="1"/>
            <p:nvPr/>
          </p:nvSpPr>
          <p:spPr>
            <a:xfrm>
              <a:off x="7005618" y="4004823"/>
              <a:ext cx="3310233" cy="461665"/>
            </a:xfrm>
            <a:prstGeom prst="rect">
              <a:avLst/>
            </a:prstGeom>
            <a:noFill/>
          </p:spPr>
          <p:txBody>
            <a:bodyPr wrap="square" rtlCol="0">
              <a:spAutoFit/>
            </a:bodyPr>
            <a:lstStyle/>
            <a:p>
              <a:r>
                <a:rPr lang="en-US" altLang="zh-CN" sz="2400" b="1" dirty="0"/>
                <a:t>Classify into Cat, Dog …</a:t>
              </a:r>
              <a:endParaRPr lang="zh-CN" altLang="en-US" sz="2400" b="1" dirty="0"/>
            </a:p>
          </p:txBody>
        </p:sp>
      </p:grpSp>
      <p:sp>
        <p:nvSpPr>
          <p:cNvPr id="24" name="页脚占位符 23"/>
          <p:cNvSpPr>
            <a:spLocks noGrp="1"/>
          </p:cNvSpPr>
          <p:nvPr>
            <p:ph type="ftr" sz="quarter" idx="11"/>
          </p:nvPr>
        </p:nvSpPr>
        <p:spPr/>
        <p:txBody>
          <a:bodyPr/>
          <a:lstStyle/>
          <a:p>
            <a:r>
              <a:rPr lang="en-US" altLang="zh-TW"/>
              <a:t>@2023 Stan Z. Li, Westlake University</a:t>
            </a:r>
            <a:endParaRPr lang="zh-TW" altLang="en-US" dirty="0"/>
          </a:p>
        </p:txBody>
      </p:sp>
      <p:sp>
        <p:nvSpPr>
          <p:cNvPr id="25" name="灯片编号占位符 24"/>
          <p:cNvSpPr>
            <a:spLocks noGrp="1"/>
          </p:cNvSpPr>
          <p:nvPr>
            <p:ph type="sldNum" sz="quarter" idx="12"/>
          </p:nvPr>
        </p:nvSpPr>
        <p:spPr>
          <a:xfrm>
            <a:off x="11303361" y="6580643"/>
            <a:ext cx="754380" cy="233586"/>
          </a:xfrm>
        </p:spPr>
        <p:txBody>
          <a:bodyPr/>
          <a:lstStyle/>
          <a:p>
            <a:fld id="{D7E73BF0-1322-481A-85B0-7D5783909D9E}" type="slidenum">
              <a:rPr lang="zh-TW" altLang="en-US" smtClean="0"/>
            </a:fld>
            <a:endParaRPr lang="zh-TW" altLang="en-US" dirty="0"/>
          </a:p>
        </p:txBody>
      </p:sp>
      <p:sp>
        <p:nvSpPr>
          <p:cNvPr id="2" name="矩形 1"/>
          <p:cNvSpPr/>
          <p:nvPr>
            <p:custDataLst>
              <p:tags r:id="rId2"/>
            </p:custDataLst>
          </p:nvPr>
        </p:nvSpPr>
        <p:spPr>
          <a:xfrm>
            <a:off x="1917335" y="5819767"/>
            <a:ext cx="1804416" cy="689323"/>
          </a:xfrm>
          <a:prstGeom prst="rect">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4" name="矩形 3"/>
          <p:cNvSpPr/>
          <p:nvPr>
            <p:custDataLst>
              <p:tags r:id="rId3"/>
            </p:custDataLst>
          </p:nvPr>
        </p:nvSpPr>
        <p:spPr>
          <a:xfrm>
            <a:off x="1912890" y="3998587"/>
            <a:ext cx="1804416" cy="689323"/>
          </a:xfrm>
          <a:prstGeom prst="rect">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arn(inVertical)">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0-#ppt_w/2"/>
                                          </p:val>
                                        </p:tav>
                                        <p:tav tm="100000">
                                          <p:val>
                                            <p:strVal val="#ppt_x"/>
                                          </p:val>
                                        </p:tav>
                                      </p:tavLst>
                                    </p:anim>
                                    <p:anim calcmode="lin" valueType="num">
                                      <p:cBhvr additive="base">
                                        <p:cTn id="27"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arn(inVertical)">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barn(inVertical)">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bldLvl="0" animBg="1"/>
      <p:bldP spid="4"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Pooling </a:t>
            </a:r>
            <a:r>
              <a:rPr lang="en-US" altLang="zh-CN" sz="4400" dirty="0"/>
              <a:t>Purpose</a:t>
            </a:r>
            <a:r>
              <a:rPr lang="en-US" altLang="zh-CN" dirty="0"/>
              <a:t> </a:t>
            </a:r>
            <a:endParaRPr lang="zh-CN" altLang="en-US" dirty="0"/>
          </a:p>
        </p:txBody>
      </p:sp>
      <p:sp>
        <p:nvSpPr>
          <p:cNvPr id="3" name="内容占位符 2"/>
          <p:cNvSpPr>
            <a:spLocks noGrp="1"/>
          </p:cNvSpPr>
          <p:nvPr>
            <p:ph idx="1"/>
          </p:nvPr>
        </p:nvSpPr>
        <p:spPr/>
        <p:txBody>
          <a:bodyPr/>
          <a:lstStyle/>
          <a:p>
            <a:pPr>
              <a:lnSpc>
                <a:spcPct val="100000"/>
              </a:lnSpc>
            </a:pPr>
            <a:r>
              <a:rPr lang="en-US" altLang="zh-CN" b="0" dirty="0"/>
              <a:t>Makes the representations smaller and more manageable</a:t>
            </a:r>
            <a:endParaRPr lang="en-US" altLang="zh-CN" b="0" dirty="0"/>
          </a:p>
          <a:p>
            <a:pPr marL="0" indent="0">
              <a:lnSpc>
                <a:spcPct val="100000"/>
              </a:lnSpc>
              <a:buNone/>
            </a:pPr>
            <a:r>
              <a:rPr lang="en-US" altLang="zh-CN" b="0" dirty="0"/>
              <a:t>   </a:t>
            </a:r>
            <a:r>
              <a:rPr lang="en-US" altLang="zh-CN" b="0" dirty="0" err="1"/>
              <a:t>Eg.</a:t>
            </a:r>
            <a:r>
              <a:rPr lang="en-US" altLang="zh-CN" b="0" dirty="0"/>
              <a:t> 2x2 </a:t>
            </a:r>
            <a:r>
              <a:rPr lang="en-US" altLang="zh-CN" b="0" dirty="0">
                <a:sym typeface="Wingdings" panose="05000000000000000000" pitchFamily="2" charset="2"/>
              </a:rPr>
              <a:t> 1 </a:t>
            </a:r>
            <a:endParaRPr lang="en-US" altLang="zh-CN" b="0" dirty="0">
              <a:sym typeface="Wingdings" panose="05000000000000000000" pitchFamily="2" charset="2"/>
            </a:endParaRPr>
          </a:p>
          <a:p>
            <a:pPr>
              <a:lnSpc>
                <a:spcPct val="100000"/>
              </a:lnSpc>
            </a:pPr>
            <a:r>
              <a:rPr lang="en-US" altLang="zh-CN" b="0" dirty="0">
                <a:sym typeface="Wingdings" panose="05000000000000000000" pitchFamily="2" charset="2"/>
              </a:rPr>
              <a:t>Scale invariance</a:t>
            </a:r>
            <a:endParaRPr lang="en-US" altLang="zh-CN" b="0" dirty="0">
              <a:sym typeface="Wingdings" panose="05000000000000000000" pitchFamily="2" charset="2"/>
            </a:endParaRPr>
          </a:p>
        </p:txBody>
      </p:sp>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1" name="灯片编号占位符 10"/>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Scale Invariant</a:t>
            </a:r>
            <a:endParaRPr lang="zh-CN" altLang="en-US" dirty="0">
              <a:latin typeface="Times New Roman" panose="02020603050405020304" pitchFamily="18" charset="0"/>
              <a:cs typeface="Times New Roman" panose="02020603050405020304" pitchFamily="18" charset="0"/>
            </a:endParaRPr>
          </a:p>
        </p:txBody>
      </p:sp>
      <p:sp>
        <p:nvSpPr>
          <p:cNvPr id="4" name="内容占位符 3"/>
          <p:cNvSpPr>
            <a:spLocks noGrp="1"/>
          </p:cNvSpPr>
          <p:nvPr>
            <p:ph idx="1"/>
          </p:nvPr>
        </p:nvSpPr>
        <p:spPr/>
        <p:txBody>
          <a:bodyPr/>
          <a:lstStyle/>
          <a:p>
            <a:r>
              <a:rPr lang="en-US" altLang="zh-CN" b="0" dirty="0"/>
              <a:t>Subsampling the pixels (scaling down) will not change object</a:t>
            </a:r>
            <a:endParaRPr lang="zh-CN" altLang="en-US" b="0" dirty="0"/>
          </a:p>
          <a:p>
            <a:pPr marL="0" indent="0">
              <a:buNone/>
            </a:pPr>
            <a:endParaRPr lang="zh-CN" altLang="en-US" dirty="0"/>
          </a:p>
        </p:txBody>
      </p:sp>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20801" t="6713" r="26024" b="6187"/>
          <a:stretch>
            <a:fillRect/>
          </a:stretch>
        </p:blipFill>
        <p:spPr>
          <a:xfrm>
            <a:off x="2044039" y="2234941"/>
            <a:ext cx="2426959" cy="2643651"/>
          </a:xfrm>
          <a:prstGeom prst="rect">
            <a:avLst/>
          </a:prstGeom>
        </p:spPr>
      </p:pic>
      <p:sp>
        <p:nvSpPr>
          <p:cNvPr id="7" name="箭头: 右 6"/>
          <p:cNvSpPr/>
          <p:nvPr/>
        </p:nvSpPr>
        <p:spPr>
          <a:xfrm>
            <a:off x="4978998" y="3373611"/>
            <a:ext cx="1666240" cy="457200"/>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20801" t="6713" r="26024" b="6187"/>
          <a:stretch>
            <a:fillRect/>
          </a:stretch>
        </p:blipFill>
        <p:spPr>
          <a:xfrm>
            <a:off x="7347559" y="2649260"/>
            <a:ext cx="1666241" cy="1815012"/>
          </a:xfrm>
          <a:prstGeom prst="rect">
            <a:avLst/>
          </a:prstGeom>
        </p:spPr>
      </p:pic>
      <p:sp>
        <p:nvSpPr>
          <p:cNvPr id="11" name="文本框 10"/>
          <p:cNvSpPr txBox="1"/>
          <p:nvPr/>
        </p:nvSpPr>
        <p:spPr>
          <a:xfrm>
            <a:off x="1504277" y="5283727"/>
            <a:ext cx="9601687" cy="954107"/>
          </a:xfrm>
          <a:prstGeom prst="rect">
            <a:avLst/>
          </a:prstGeom>
          <a:solidFill>
            <a:srgbClr val="FFFF00"/>
          </a:solidFill>
        </p:spPr>
        <p:txBody>
          <a:bodyPr wrap="square" rtlCol="0">
            <a:spAutoFit/>
          </a:bodyPr>
          <a:lstStyle/>
          <a:p>
            <a:r>
              <a:rPr lang="en-US" altLang="zh-CN" sz="2800" dirty="0"/>
              <a:t>Subsampling pixels to make the image smaller</a:t>
            </a:r>
            <a:endParaRPr lang="en-US" altLang="zh-CN" sz="2800" dirty="0"/>
          </a:p>
          <a:p>
            <a:r>
              <a:rPr lang="en-US" altLang="zh-CN" sz="2800" dirty="0">
                <a:sym typeface="Wingdings" panose="05000000000000000000" pitchFamily="2" charset="2"/>
              </a:rPr>
              <a:t></a:t>
            </a:r>
            <a:r>
              <a:rPr lang="en-US" altLang="zh-CN" sz="2800" dirty="0"/>
              <a:t> Use fewer parameters for the network to process the image </a:t>
            </a:r>
            <a:endParaRPr lang="zh-CN" altLang="en-US" sz="2800" dirty="0"/>
          </a:p>
        </p:txBody>
      </p:sp>
      <p:sp>
        <p:nvSpPr>
          <p:cNvPr id="18" name="文本框 17"/>
          <p:cNvSpPr txBox="1"/>
          <p:nvPr/>
        </p:nvSpPr>
        <p:spPr>
          <a:xfrm>
            <a:off x="4883118" y="2929583"/>
            <a:ext cx="1955160" cy="461665"/>
          </a:xfrm>
          <a:prstGeom prst="rect">
            <a:avLst/>
          </a:prstGeom>
          <a:noFill/>
        </p:spPr>
        <p:txBody>
          <a:bodyPr wrap="square" rtlCol="0">
            <a:spAutoFit/>
          </a:bodyPr>
          <a:lstStyle/>
          <a:p>
            <a:r>
              <a:rPr lang="en-US" altLang="zh-CN" sz="2400" b="1" dirty="0">
                <a:solidFill>
                  <a:srgbClr val="C00000"/>
                </a:solidFill>
              </a:rPr>
              <a:t>Subsampling</a:t>
            </a:r>
            <a:endParaRPr lang="zh-CN" altLang="en-US" sz="2400" b="1" dirty="0">
              <a:solidFill>
                <a:srgbClr val="C00000"/>
              </a:solidFill>
            </a:endParaRPr>
          </a:p>
        </p:txBody>
      </p:sp>
      <p:sp>
        <p:nvSpPr>
          <p:cNvPr id="12" name="页脚占位符 11"/>
          <p:cNvSpPr>
            <a:spLocks noGrp="1"/>
          </p:cNvSpPr>
          <p:nvPr>
            <p:ph type="ftr" sz="quarter" idx="11"/>
          </p:nvPr>
        </p:nvSpPr>
        <p:spPr/>
        <p:txBody>
          <a:bodyPr/>
          <a:lstStyle/>
          <a:p>
            <a:r>
              <a:rPr lang="en-US" altLang="zh-TW"/>
              <a:t>@2023 Stan Z. Li, Westlake University</a:t>
            </a:r>
            <a:endParaRPr lang="zh-TW" altLang="en-US" dirty="0"/>
          </a:p>
        </p:txBody>
      </p:sp>
      <p:sp>
        <p:nvSpPr>
          <p:cNvPr id="13" name="灯片编号占位符 12"/>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2"/>
          <p:cNvGraphicFramePr>
            <a:graphicFrameLocks noGrp="1"/>
          </p:cNvGraphicFramePr>
          <p:nvPr/>
        </p:nvGraphicFramePr>
        <p:xfrm>
          <a:off x="1397340" y="2244914"/>
          <a:ext cx="2423496" cy="2368171"/>
        </p:xfrm>
        <a:graphic>
          <a:graphicData uri="http://schemas.openxmlformats.org/drawingml/2006/table">
            <a:tbl>
              <a:tblPr firstRow="1" bandRow="1">
                <a:tableStyleId>{2D5ABB26-0587-4C30-8999-92F81FD0307C}</a:tableStyleId>
              </a:tblPr>
              <a:tblGrid>
                <a:gridCol w="605874"/>
                <a:gridCol w="605874"/>
                <a:gridCol w="605874"/>
                <a:gridCol w="605874"/>
              </a:tblGrid>
              <a:tr h="550549">
                <a:tc>
                  <a:txBody>
                    <a:bodyPr/>
                    <a:lstStyle/>
                    <a:p>
                      <a:pPr algn="ctr">
                        <a:lnSpc>
                          <a:spcPct val="100000"/>
                        </a:lnSpc>
                      </a:pPr>
                      <a:r>
                        <a:rPr sz="2400" dirty="0">
                          <a:latin typeface="Arial" panose="020B0604020202020204"/>
                          <a:cs typeface="Arial" panose="020B0604020202020204"/>
                        </a:rPr>
                        <a:t>1</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B w="9524">
                      <a:solidFill>
                        <a:srgbClr val="000000"/>
                      </a:solidFill>
                      <a:prstDash val="solid"/>
                    </a:lnB>
                    <a:solidFill>
                      <a:srgbClr val="F4CCCC"/>
                    </a:solidFill>
                  </a:tcPr>
                </a:tc>
                <a:tc>
                  <a:txBody>
                    <a:bodyPr/>
                    <a:lstStyle/>
                    <a:p>
                      <a:pPr algn="ctr">
                        <a:lnSpc>
                          <a:spcPct val="100000"/>
                        </a:lnSpc>
                      </a:pPr>
                      <a:r>
                        <a:rPr sz="2400" dirty="0">
                          <a:latin typeface="Arial" panose="020B0604020202020204"/>
                          <a:cs typeface="Arial" panose="020B0604020202020204"/>
                        </a:rPr>
                        <a:t>1</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B w="9524">
                      <a:solidFill>
                        <a:srgbClr val="000000"/>
                      </a:solidFill>
                      <a:prstDash val="solid"/>
                    </a:lnB>
                    <a:solidFill>
                      <a:srgbClr val="F4CCCC"/>
                    </a:solidFill>
                  </a:tcPr>
                </a:tc>
                <a:tc>
                  <a:txBody>
                    <a:bodyPr/>
                    <a:lstStyle/>
                    <a:p>
                      <a:pPr algn="ctr">
                        <a:lnSpc>
                          <a:spcPct val="100000"/>
                        </a:lnSpc>
                      </a:pPr>
                      <a:r>
                        <a:rPr sz="2400" dirty="0">
                          <a:latin typeface="Arial" panose="020B0604020202020204"/>
                          <a:cs typeface="Arial" panose="020B0604020202020204"/>
                        </a:rPr>
                        <a:t>2</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B w="9524">
                      <a:solidFill>
                        <a:srgbClr val="000000"/>
                      </a:solidFill>
                      <a:prstDash val="solid"/>
                    </a:lnB>
                    <a:solidFill>
                      <a:srgbClr val="D9EAD3"/>
                    </a:solidFill>
                  </a:tcPr>
                </a:tc>
                <a:tc>
                  <a:txBody>
                    <a:bodyPr/>
                    <a:lstStyle/>
                    <a:p>
                      <a:pPr algn="ctr">
                        <a:lnSpc>
                          <a:spcPct val="100000"/>
                        </a:lnSpc>
                      </a:pPr>
                      <a:r>
                        <a:rPr sz="2400" dirty="0">
                          <a:latin typeface="Arial" panose="020B0604020202020204"/>
                          <a:cs typeface="Arial" panose="020B0604020202020204"/>
                        </a:rPr>
                        <a:t>4</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B w="9524">
                      <a:solidFill>
                        <a:srgbClr val="000000"/>
                      </a:solidFill>
                      <a:prstDash val="solid"/>
                    </a:lnB>
                    <a:solidFill>
                      <a:srgbClr val="D9EAD3"/>
                    </a:solidFill>
                  </a:tcPr>
                </a:tc>
              </a:tr>
              <a:tr h="605874">
                <a:tc>
                  <a:txBody>
                    <a:bodyPr/>
                    <a:lstStyle/>
                    <a:p>
                      <a:pPr algn="ctr">
                        <a:lnSpc>
                          <a:spcPct val="100000"/>
                        </a:lnSpc>
                      </a:pPr>
                      <a:r>
                        <a:rPr sz="2400" dirty="0">
                          <a:latin typeface="Arial" panose="020B0604020202020204"/>
                          <a:cs typeface="Arial" panose="020B0604020202020204"/>
                        </a:rPr>
                        <a:t>5</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algn="ctr">
                        <a:lnSpc>
                          <a:spcPct val="100000"/>
                        </a:lnSpc>
                      </a:pPr>
                      <a:r>
                        <a:rPr sz="2400" dirty="0">
                          <a:latin typeface="Arial" panose="020B0604020202020204"/>
                          <a:cs typeface="Arial" panose="020B0604020202020204"/>
                        </a:rPr>
                        <a:t>6</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algn="ctr">
                        <a:lnSpc>
                          <a:spcPct val="100000"/>
                        </a:lnSpc>
                      </a:pPr>
                      <a:r>
                        <a:rPr sz="2400" dirty="0">
                          <a:latin typeface="Arial" panose="020B0604020202020204"/>
                          <a:cs typeface="Arial" panose="020B0604020202020204"/>
                        </a:rPr>
                        <a:t>7</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pPr algn="ctr">
                        <a:lnSpc>
                          <a:spcPct val="100000"/>
                        </a:lnSpc>
                      </a:pPr>
                      <a:r>
                        <a:rPr sz="2400" dirty="0">
                          <a:latin typeface="Arial" panose="020B0604020202020204"/>
                          <a:cs typeface="Arial" panose="020B0604020202020204"/>
                        </a:rPr>
                        <a:t>8</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605874">
                <a:tc>
                  <a:txBody>
                    <a:bodyPr/>
                    <a:lstStyle/>
                    <a:p>
                      <a:pPr algn="ctr">
                        <a:lnSpc>
                          <a:spcPct val="100000"/>
                        </a:lnSpc>
                      </a:pPr>
                      <a:r>
                        <a:rPr sz="2400" dirty="0">
                          <a:latin typeface="Arial" panose="020B0604020202020204"/>
                          <a:cs typeface="Arial" panose="020B0604020202020204"/>
                        </a:rPr>
                        <a:t>3</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sz="2400" dirty="0">
                          <a:latin typeface="Arial" panose="020B0604020202020204"/>
                          <a:cs typeface="Arial" panose="020B0604020202020204"/>
                        </a:rPr>
                        <a:t>2</a:t>
                      </a:r>
                      <a:endParaRPr sz="2400" dirty="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sz="2400" dirty="0">
                          <a:latin typeface="Arial" panose="020B0604020202020204"/>
                          <a:cs typeface="Arial" panose="020B0604020202020204"/>
                        </a:rPr>
                        <a:t>1</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c>
                  <a:txBody>
                    <a:bodyPr/>
                    <a:lstStyle/>
                    <a:p>
                      <a:pPr algn="ctr">
                        <a:lnSpc>
                          <a:spcPct val="100000"/>
                        </a:lnSpc>
                      </a:pPr>
                      <a:r>
                        <a:rPr sz="2400" dirty="0">
                          <a:latin typeface="Arial" panose="020B0604020202020204"/>
                          <a:cs typeface="Arial" panose="020B0604020202020204"/>
                        </a:rPr>
                        <a:t>0</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r>
              <a:tr h="605874">
                <a:tc>
                  <a:txBody>
                    <a:bodyPr/>
                    <a:lstStyle/>
                    <a:p>
                      <a:pPr algn="ctr">
                        <a:lnSpc>
                          <a:spcPct val="100000"/>
                        </a:lnSpc>
                      </a:pPr>
                      <a:r>
                        <a:rPr sz="2400" dirty="0">
                          <a:latin typeface="Arial" panose="020B0604020202020204"/>
                          <a:cs typeface="Arial" panose="020B0604020202020204"/>
                        </a:rPr>
                        <a:t>1</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sz="2400" dirty="0">
                          <a:latin typeface="Arial" panose="020B0604020202020204"/>
                          <a:cs typeface="Arial" panose="020B0604020202020204"/>
                        </a:rPr>
                        <a:t>2</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sz="2400" dirty="0">
                          <a:latin typeface="Arial" panose="020B0604020202020204"/>
                          <a:cs typeface="Arial" panose="020B0604020202020204"/>
                        </a:rPr>
                        <a:t>3</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c>
                  <a:txBody>
                    <a:bodyPr/>
                    <a:lstStyle/>
                    <a:p>
                      <a:pPr algn="ctr">
                        <a:lnSpc>
                          <a:spcPct val="100000"/>
                        </a:lnSpc>
                      </a:pPr>
                      <a:r>
                        <a:rPr sz="2400" dirty="0">
                          <a:latin typeface="Arial" panose="020B0604020202020204"/>
                          <a:cs typeface="Arial" panose="020B0604020202020204"/>
                        </a:rPr>
                        <a:t>4</a:t>
                      </a:r>
                      <a:endParaRPr sz="2400" dirty="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r>
            </a:tbl>
          </a:graphicData>
        </a:graphic>
      </p:graphicFrame>
      <p:cxnSp>
        <p:nvCxnSpPr>
          <p:cNvPr id="3" name="直接箭头连接符 2"/>
          <p:cNvCxnSpPr/>
          <p:nvPr/>
        </p:nvCxnSpPr>
        <p:spPr>
          <a:xfrm>
            <a:off x="4431792" y="3706368"/>
            <a:ext cx="349910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object 31"/>
          <p:cNvGraphicFramePr>
            <a:graphicFrameLocks noGrp="1"/>
          </p:cNvGraphicFramePr>
          <p:nvPr/>
        </p:nvGraphicFramePr>
        <p:xfrm>
          <a:off x="8931996" y="3100494"/>
          <a:ext cx="1211748" cy="1211748"/>
        </p:xfrm>
        <a:graphic>
          <a:graphicData uri="http://schemas.openxmlformats.org/drawingml/2006/table">
            <a:tbl>
              <a:tblPr firstRow="1" bandRow="1">
                <a:tableStyleId>{2D5ABB26-0587-4C30-8999-92F81FD0307C}</a:tableStyleId>
              </a:tblPr>
              <a:tblGrid>
                <a:gridCol w="605874"/>
                <a:gridCol w="605874"/>
              </a:tblGrid>
              <a:tr h="605874">
                <a:tc>
                  <a:txBody>
                    <a:bodyPr/>
                    <a:lstStyle/>
                    <a:p>
                      <a:pPr algn="ctr">
                        <a:lnSpc>
                          <a:spcPct val="100000"/>
                        </a:lnSpc>
                      </a:pPr>
                      <a:r>
                        <a:rPr sz="2400" dirty="0">
                          <a:latin typeface="Arial" panose="020B0604020202020204"/>
                          <a:cs typeface="Arial" panose="020B0604020202020204"/>
                        </a:rPr>
                        <a:t>6</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algn="ctr">
                        <a:lnSpc>
                          <a:spcPct val="100000"/>
                        </a:lnSpc>
                      </a:pPr>
                      <a:r>
                        <a:rPr sz="2400" dirty="0">
                          <a:latin typeface="Arial" panose="020B0604020202020204"/>
                          <a:cs typeface="Arial" panose="020B0604020202020204"/>
                        </a:rPr>
                        <a:t>8</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605874">
                <a:tc>
                  <a:txBody>
                    <a:bodyPr/>
                    <a:lstStyle/>
                    <a:p>
                      <a:pPr algn="ctr">
                        <a:lnSpc>
                          <a:spcPct val="100000"/>
                        </a:lnSpc>
                      </a:pPr>
                      <a:r>
                        <a:rPr sz="2400" dirty="0">
                          <a:latin typeface="Arial" panose="020B0604020202020204"/>
                          <a:cs typeface="Arial" panose="020B0604020202020204"/>
                        </a:rPr>
                        <a:t>3</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sz="2400" dirty="0">
                          <a:latin typeface="Arial" panose="020B0604020202020204"/>
                          <a:cs typeface="Arial" panose="020B0604020202020204"/>
                        </a:rPr>
                        <a:t>4</a:t>
                      </a:r>
                      <a:endParaRPr sz="2400" dirty="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r>
            </a:tbl>
          </a:graphicData>
        </a:graphic>
      </p:graphicFrame>
      <p:sp>
        <p:nvSpPr>
          <p:cNvPr id="5" name="矩形 4"/>
          <p:cNvSpPr/>
          <p:nvPr/>
        </p:nvSpPr>
        <p:spPr>
          <a:xfrm>
            <a:off x="4464000" y="2520000"/>
            <a:ext cx="3998976" cy="954107"/>
          </a:xfrm>
          <a:prstGeom prst="rect">
            <a:avLst/>
          </a:prstGeom>
        </p:spPr>
        <p:txBody>
          <a:bodyPr wrap="square">
            <a:spAutoFit/>
          </a:bodyPr>
          <a:lstStyle/>
          <a:p>
            <a:r>
              <a:rPr lang="en-US" altLang="zh-CN" sz="2800" dirty="0"/>
              <a:t>max pool with 2x2 filters</a:t>
            </a:r>
            <a:endParaRPr lang="en-US" altLang="zh-CN" sz="2800" dirty="0"/>
          </a:p>
          <a:p>
            <a:r>
              <a:rPr lang="en-US" altLang="zh-CN" sz="2800" dirty="0"/>
              <a:t>and stride 2</a:t>
            </a:r>
            <a:endParaRPr lang="zh-CN" altLang="en-US" sz="2800" dirty="0"/>
          </a:p>
        </p:txBody>
      </p:sp>
      <p:sp>
        <p:nvSpPr>
          <p:cNvPr id="4" name="标题 3"/>
          <p:cNvSpPr>
            <a:spLocks noGrp="1"/>
          </p:cNvSpPr>
          <p:nvPr>
            <p:ph type="title"/>
          </p:nvPr>
        </p:nvSpPr>
        <p:spPr/>
        <p:txBody>
          <a:bodyPr/>
          <a:lstStyle/>
          <a:p>
            <a:r>
              <a:rPr lang="en-US" altLang="zh-CN" dirty="0">
                <a:solidFill>
                  <a:schemeClr val="tx1"/>
                </a:solidFill>
                <a:latin typeface="Calibri" panose="020F0502020204030204" pitchFamily="34" charset="0"/>
                <a:cs typeface="Calibri" panose="020F0502020204030204" pitchFamily="34" charset="0"/>
              </a:rPr>
              <a:t>Max Pooling </a:t>
            </a:r>
            <a:endParaRPr lang="zh-CN" altLang="en-US" dirty="0"/>
          </a:p>
        </p:txBody>
      </p:sp>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2"/>
          <p:cNvGraphicFramePr>
            <a:graphicFrameLocks noGrp="1"/>
          </p:cNvGraphicFramePr>
          <p:nvPr/>
        </p:nvGraphicFramePr>
        <p:xfrm>
          <a:off x="1397340" y="2244914"/>
          <a:ext cx="2423496" cy="2368171"/>
        </p:xfrm>
        <a:graphic>
          <a:graphicData uri="http://schemas.openxmlformats.org/drawingml/2006/table">
            <a:tbl>
              <a:tblPr firstRow="1" bandRow="1">
                <a:tableStyleId>{2D5ABB26-0587-4C30-8999-92F81FD0307C}</a:tableStyleId>
              </a:tblPr>
              <a:tblGrid>
                <a:gridCol w="605874"/>
                <a:gridCol w="605874"/>
                <a:gridCol w="605874"/>
                <a:gridCol w="605874"/>
              </a:tblGrid>
              <a:tr h="550549">
                <a:tc>
                  <a:txBody>
                    <a:bodyPr/>
                    <a:lstStyle/>
                    <a:p>
                      <a:pPr algn="ctr">
                        <a:lnSpc>
                          <a:spcPct val="100000"/>
                        </a:lnSpc>
                      </a:pPr>
                      <a:r>
                        <a:rPr sz="2400" dirty="0">
                          <a:latin typeface="Arial" panose="020B0604020202020204"/>
                          <a:cs typeface="Arial" panose="020B0604020202020204"/>
                        </a:rPr>
                        <a:t>1</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B w="9524">
                      <a:solidFill>
                        <a:srgbClr val="000000"/>
                      </a:solidFill>
                      <a:prstDash val="solid"/>
                    </a:lnB>
                    <a:solidFill>
                      <a:srgbClr val="F4CCCC"/>
                    </a:solidFill>
                  </a:tcPr>
                </a:tc>
                <a:tc>
                  <a:txBody>
                    <a:bodyPr/>
                    <a:lstStyle/>
                    <a:p>
                      <a:pPr algn="ctr">
                        <a:lnSpc>
                          <a:spcPct val="100000"/>
                        </a:lnSpc>
                      </a:pPr>
                      <a:r>
                        <a:rPr sz="2400" dirty="0">
                          <a:latin typeface="Arial" panose="020B0604020202020204"/>
                          <a:cs typeface="Arial" panose="020B0604020202020204"/>
                        </a:rPr>
                        <a:t>1</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B w="9524">
                      <a:solidFill>
                        <a:srgbClr val="000000"/>
                      </a:solidFill>
                      <a:prstDash val="solid"/>
                    </a:lnB>
                    <a:solidFill>
                      <a:srgbClr val="F4CCCC"/>
                    </a:solidFill>
                  </a:tcPr>
                </a:tc>
                <a:tc>
                  <a:txBody>
                    <a:bodyPr/>
                    <a:lstStyle/>
                    <a:p>
                      <a:pPr algn="ctr">
                        <a:lnSpc>
                          <a:spcPct val="100000"/>
                        </a:lnSpc>
                      </a:pPr>
                      <a:r>
                        <a:rPr sz="2400" dirty="0">
                          <a:latin typeface="Arial" panose="020B0604020202020204"/>
                          <a:cs typeface="Arial" panose="020B0604020202020204"/>
                        </a:rPr>
                        <a:t>2</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B w="9524">
                      <a:solidFill>
                        <a:srgbClr val="000000"/>
                      </a:solidFill>
                      <a:prstDash val="solid"/>
                    </a:lnB>
                    <a:solidFill>
                      <a:srgbClr val="D9EAD3"/>
                    </a:solidFill>
                  </a:tcPr>
                </a:tc>
                <a:tc>
                  <a:txBody>
                    <a:bodyPr/>
                    <a:lstStyle/>
                    <a:p>
                      <a:pPr algn="ctr">
                        <a:lnSpc>
                          <a:spcPct val="100000"/>
                        </a:lnSpc>
                      </a:pPr>
                      <a:r>
                        <a:rPr sz="2400" dirty="0">
                          <a:latin typeface="Arial" panose="020B0604020202020204"/>
                          <a:cs typeface="Arial" panose="020B0604020202020204"/>
                        </a:rPr>
                        <a:t>4</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B w="9524">
                      <a:solidFill>
                        <a:srgbClr val="000000"/>
                      </a:solidFill>
                      <a:prstDash val="solid"/>
                    </a:lnB>
                    <a:solidFill>
                      <a:srgbClr val="D9EAD3"/>
                    </a:solidFill>
                  </a:tcPr>
                </a:tc>
              </a:tr>
              <a:tr h="605874">
                <a:tc>
                  <a:txBody>
                    <a:bodyPr/>
                    <a:lstStyle/>
                    <a:p>
                      <a:pPr algn="ctr">
                        <a:lnSpc>
                          <a:spcPct val="100000"/>
                        </a:lnSpc>
                      </a:pPr>
                      <a:r>
                        <a:rPr sz="2400" dirty="0">
                          <a:latin typeface="Arial" panose="020B0604020202020204"/>
                          <a:cs typeface="Arial" panose="020B0604020202020204"/>
                        </a:rPr>
                        <a:t>5</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algn="ctr">
                        <a:lnSpc>
                          <a:spcPct val="100000"/>
                        </a:lnSpc>
                      </a:pPr>
                      <a:r>
                        <a:rPr sz="2400" dirty="0">
                          <a:latin typeface="Arial" panose="020B0604020202020204"/>
                          <a:cs typeface="Arial" panose="020B0604020202020204"/>
                        </a:rPr>
                        <a:t>6</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algn="ctr">
                        <a:lnSpc>
                          <a:spcPct val="100000"/>
                        </a:lnSpc>
                      </a:pPr>
                      <a:r>
                        <a:rPr sz="2400" dirty="0">
                          <a:latin typeface="Arial" panose="020B0604020202020204"/>
                          <a:cs typeface="Arial" panose="020B0604020202020204"/>
                        </a:rPr>
                        <a:t>7</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c>
                  <a:txBody>
                    <a:bodyPr/>
                    <a:lstStyle/>
                    <a:p>
                      <a:pPr algn="ctr">
                        <a:lnSpc>
                          <a:spcPct val="100000"/>
                        </a:lnSpc>
                      </a:pPr>
                      <a:r>
                        <a:rPr sz="2400" dirty="0">
                          <a:latin typeface="Arial" panose="020B0604020202020204"/>
                          <a:cs typeface="Arial" panose="020B0604020202020204"/>
                        </a:rPr>
                        <a:t>8</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605874">
                <a:tc>
                  <a:txBody>
                    <a:bodyPr/>
                    <a:lstStyle/>
                    <a:p>
                      <a:pPr algn="ctr">
                        <a:lnSpc>
                          <a:spcPct val="100000"/>
                        </a:lnSpc>
                      </a:pPr>
                      <a:r>
                        <a:rPr sz="2400" dirty="0">
                          <a:latin typeface="Arial" panose="020B0604020202020204"/>
                          <a:cs typeface="Arial" panose="020B0604020202020204"/>
                        </a:rPr>
                        <a:t>3</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sz="2400" dirty="0">
                          <a:latin typeface="Arial" panose="020B0604020202020204"/>
                          <a:cs typeface="Arial" panose="020B0604020202020204"/>
                        </a:rPr>
                        <a:t>2</a:t>
                      </a:r>
                      <a:endParaRPr sz="2400" dirty="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sz="2400" dirty="0">
                          <a:latin typeface="Arial" panose="020B0604020202020204"/>
                          <a:cs typeface="Arial" panose="020B0604020202020204"/>
                        </a:rPr>
                        <a:t>1</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c>
                  <a:txBody>
                    <a:bodyPr/>
                    <a:lstStyle/>
                    <a:p>
                      <a:pPr algn="ctr">
                        <a:lnSpc>
                          <a:spcPct val="100000"/>
                        </a:lnSpc>
                      </a:pPr>
                      <a:r>
                        <a:rPr sz="2400" dirty="0">
                          <a:latin typeface="Arial" panose="020B0604020202020204"/>
                          <a:cs typeface="Arial" panose="020B0604020202020204"/>
                        </a:rPr>
                        <a:t>0</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r>
              <a:tr h="605874">
                <a:tc>
                  <a:txBody>
                    <a:bodyPr/>
                    <a:lstStyle/>
                    <a:p>
                      <a:pPr algn="ctr">
                        <a:lnSpc>
                          <a:spcPct val="100000"/>
                        </a:lnSpc>
                      </a:pPr>
                      <a:r>
                        <a:rPr sz="2400" dirty="0">
                          <a:latin typeface="Arial" panose="020B0604020202020204"/>
                          <a:cs typeface="Arial" panose="020B0604020202020204"/>
                        </a:rPr>
                        <a:t>1</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sz="2400" dirty="0">
                          <a:latin typeface="Arial" panose="020B0604020202020204"/>
                          <a:cs typeface="Arial" panose="020B0604020202020204"/>
                        </a:rPr>
                        <a:t>2</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sz="2400" dirty="0">
                          <a:latin typeface="Arial" panose="020B0604020202020204"/>
                          <a:cs typeface="Arial" panose="020B0604020202020204"/>
                        </a:rPr>
                        <a:t>3</a:t>
                      </a:r>
                      <a:endParaRPr sz="240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c>
                  <a:txBody>
                    <a:bodyPr/>
                    <a:lstStyle/>
                    <a:p>
                      <a:pPr algn="ctr">
                        <a:lnSpc>
                          <a:spcPct val="100000"/>
                        </a:lnSpc>
                      </a:pPr>
                      <a:r>
                        <a:rPr sz="2400" dirty="0">
                          <a:latin typeface="Arial" panose="020B0604020202020204"/>
                          <a:cs typeface="Arial" panose="020B0604020202020204"/>
                        </a:rPr>
                        <a:t>4</a:t>
                      </a:r>
                      <a:endParaRPr sz="2400" dirty="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r>
            </a:tbl>
          </a:graphicData>
        </a:graphic>
      </p:graphicFrame>
      <p:cxnSp>
        <p:nvCxnSpPr>
          <p:cNvPr id="3" name="直接箭头连接符 2"/>
          <p:cNvCxnSpPr/>
          <p:nvPr/>
        </p:nvCxnSpPr>
        <p:spPr>
          <a:xfrm>
            <a:off x="4431792" y="3706368"/>
            <a:ext cx="349910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object 31"/>
          <p:cNvGraphicFramePr>
            <a:graphicFrameLocks noGrp="1"/>
          </p:cNvGraphicFramePr>
          <p:nvPr/>
        </p:nvGraphicFramePr>
        <p:xfrm>
          <a:off x="8931996" y="3009419"/>
          <a:ext cx="1211748" cy="1302824"/>
        </p:xfrm>
        <a:graphic>
          <a:graphicData uri="http://schemas.openxmlformats.org/drawingml/2006/table">
            <a:tbl>
              <a:tblPr firstRow="1" bandRow="1">
                <a:tableStyleId>{2D5ABB26-0587-4C30-8999-92F81FD0307C}</a:tableStyleId>
              </a:tblPr>
              <a:tblGrid>
                <a:gridCol w="605874"/>
                <a:gridCol w="605874"/>
              </a:tblGrid>
              <a:tr h="651412">
                <a:tc>
                  <a:txBody>
                    <a:bodyPr/>
                    <a:lstStyle/>
                    <a:p>
                      <a:pPr algn="ctr">
                        <a:lnSpc>
                          <a:spcPct val="100000"/>
                        </a:lnSpc>
                      </a:pPr>
                      <a:r>
                        <a:rPr lang="en-US" altLang="zh-CN" sz="2000" dirty="0">
                          <a:latin typeface="Arial" panose="020B0604020202020204"/>
                          <a:cs typeface="Arial" panose="020B0604020202020204"/>
                        </a:rPr>
                        <a:t>3.25</a:t>
                      </a:r>
                      <a:endParaRPr sz="2000" dirty="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algn="ctr">
                        <a:lnSpc>
                          <a:spcPct val="100000"/>
                        </a:lnSpc>
                      </a:pPr>
                      <a:r>
                        <a:rPr lang="en-US" altLang="zh-CN" sz="2000" dirty="0">
                          <a:latin typeface="Arial" panose="020B0604020202020204"/>
                          <a:cs typeface="Arial" panose="020B0604020202020204"/>
                        </a:rPr>
                        <a:t>5.25</a:t>
                      </a:r>
                      <a:endParaRPr sz="2000" dirty="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9EAD3"/>
                    </a:solidFill>
                  </a:tcPr>
                </a:tc>
              </a:tr>
              <a:tr h="651412">
                <a:tc>
                  <a:txBody>
                    <a:bodyPr/>
                    <a:lstStyle/>
                    <a:p>
                      <a:pPr algn="ctr">
                        <a:lnSpc>
                          <a:spcPct val="100000"/>
                        </a:lnSpc>
                      </a:pPr>
                      <a:r>
                        <a:rPr lang="en-US" altLang="zh-CN" sz="2000" dirty="0">
                          <a:latin typeface="Arial" panose="020B0604020202020204"/>
                          <a:cs typeface="Arial" panose="020B0604020202020204"/>
                        </a:rPr>
                        <a:t>2</a:t>
                      </a:r>
                      <a:endParaRPr sz="2000" dirty="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1CC"/>
                    </a:solidFill>
                  </a:tcPr>
                </a:tc>
                <a:tc>
                  <a:txBody>
                    <a:bodyPr/>
                    <a:lstStyle/>
                    <a:p>
                      <a:pPr algn="ctr">
                        <a:lnSpc>
                          <a:spcPct val="100000"/>
                        </a:lnSpc>
                      </a:pPr>
                      <a:r>
                        <a:rPr lang="en-US" altLang="zh-CN" sz="2000" dirty="0">
                          <a:latin typeface="Arial" panose="020B0604020202020204"/>
                          <a:cs typeface="Arial" panose="020B0604020202020204"/>
                        </a:rPr>
                        <a:t>2</a:t>
                      </a:r>
                      <a:endParaRPr sz="2000" dirty="0">
                        <a:latin typeface="Arial" panose="020B0604020202020204"/>
                        <a:cs typeface="Arial" panose="020B0604020202020204"/>
                      </a:endParaRPr>
                    </a:p>
                  </a:txBody>
                  <a:tcPr marL="0" marR="0" marT="0" marB="0" anchor="ctr" anchorCtr="1">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9DAF7"/>
                    </a:solidFill>
                  </a:tcPr>
                </a:tc>
              </a:tr>
            </a:tbl>
          </a:graphicData>
        </a:graphic>
      </p:graphicFrame>
      <p:sp>
        <p:nvSpPr>
          <p:cNvPr id="5" name="矩形 4"/>
          <p:cNvSpPr/>
          <p:nvPr/>
        </p:nvSpPr>
        <p:spPr>
          <a:xfrm>
            <a:off x="4464000" y="2520000"/>
            <a:ext cx="5334000" cy="954107"/>
          </a:xfrm>
          <a:prstGeom prst="rect">
            <a:avLst/>
          </a:prstGeom>
        </p:spPr>
        <p:txBody>
          <a:bodyPr wrap="square">
            <a:spAutoFit/>
          </a:bodyPr>
          <a:lstStyle/>
          <a:p>
            <a:r>
              <a:rPr lang="en-US" altLang="zh-CN" sz="2800" dirty="0"/>
              <a:t>average pool with 2x2 filters</a:t>
            </a:r>
            <a:endParaRPr lang="en-US" altLang="zh-CN" sz="2800" dirty="0"/>
          </a:p>
          <a:p>
            <a:r>
              <a:rPr lang="en-US" altLang="zh-CN" sz="2800" dirty="0"/>
              <a:t>and stride 2</a:t>
            </a:r>
            <a:endParaRPr lang="zh-CN" altLang="en-US" sz="2800" dirty="0"/>
          </a:p>
        </p:txBody>
      </p:sp>
      <p:sp>
        <p:nvSpPr>
          <p:cNvPr id="4" name="标题 3"/>
          <p:cNvSpPr>
            <a:spLocks noGrp="1"/>
          </p:cNvSpPr>
          <p:nvPr>
            <p:ph type="title"/>
          </p:nvPr>
        </p:nvSpPr>
        <p:spPr/>
        <p:txBody>
          <a:bodyPr/>
          <a:lstStyle/>
          <a:p>
            <a:r>
              <a:rPr lang="en-US" altLang="zh-CN" dirty="0">
                <a:solidFill>
                  <a:schemeClr val="tx1"/>
                </a:solidFill>
                <a:cs typeface="Times New Roman" panose="02020603050405020304" pitchFamily="18" charset="0"/>
              </a:rPr>
              <a:t>Average Pooling </a:t>
            </a:r>
            <a:endParaRPr lang="zh-CN" altLang="en-US" dirty="0"/>
          </a:p>
        </p:txBody>
      </p:sp>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solidFill>
                <a:cs typeface="Times New Roman" panose="02020603050405020304" pitchFamily="18" charset="0"/>
              </a:rPr>
              <a:t>Pooling for Multi-Channels</a:t>
            </a:r>
            <a:endParaRPr lang="zh-CN" altLang="en-US" dirty="0"/>
          </a:p>
        </p:txBody>
      </p:sp>
      <p:sp>
        <p:nvSpPr>
          <p:cNvPr id="17" name="object 13"/>
          <p:cNvSpPr/>
          <p:nvPr/>
        </p:nvSpPr>
        <p:spPr>
          <a:xfrm>
            <a:off x="3214025" y="1938941"/>
            <a:ext cx="5662638" cy="4097874"/>
          </a:xfrm>
          <a:prstGeom prst="rect">
            <a:avLst/>
          </a:prstGeom>
          <a:blipFill>
            <a:blip r:embed="rId1" cstate="print"/>
            <a:stretch>
              <a:fillRect/>
            </a:stretch>
          </a:blipFill>
        </p:spPr>
        <p:txBody>
          <a:bodyPr wrap="square" lIns="0" tIns="0" rIns="0" bIns="0" rtlCol="0"/>
          <a:lstStyle/>
          <a:p/>
        </p:txBody>
      </p:sp>
      <p:sp>
        <p:nvSpPr>
          <p:cNvPr id="7" name="文本框 6"/>
          <p:cNvSpPr txBox="1"/>
          <p:nvPr/>
        </p:nvSpPr>
        <p:spPr>
          <a:xfrm>
            <a:off x="1063188" y="3987878"/>
            <a:ext cx="1855364" cy="1015663"/>
          </a:xfrm>
          <a:prstGeom prst="rect">
            <a:avLst/>
          </a:prstGeom>
          <a:solidFill>
            <a:srgbClr val="00B050"/>
          </a:solid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solidFill>
                  <a:schemeClr val="bg1"/>
                </a:solidFill>
                <a:effectLst/>
                <a:uLnTx/>
                <a:uFillTx/>
                <a:latin typeface="Calibri" panose="020F0502020204030204"/>
                <a:ea typeface="等线" panose="02010600030101010101" charset="-122"/>
              </a:rPr>
              <a:t>select max value across channels</a:t>
            </a:r>
            <a:endParaRPr kumimoji="0" lang="zh-CN" altLang="en-US" sz="2000" b="1" i="0" u="none" strike="noStrike" kern="1200" cap="none" spc="0" normalizeH="0" baseline="0" noProof="0" dirty="0">
              <a:solidFill>
                <a:schemeClr val="bg1"/>
              </a:solidFill>
              <a:effectLst/>
              <a:uLnTx/>
              <a:uFillTx/>
              <a:latin typeface="Calibri" panose="020F0502020204030204"/>
              <a:ea typeface="等线" panose="02010600030101010101" charset="-122"/>
            </a:endParaRPr>
          </a:p>
        </p:txBody>
      </p:sp>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20801" t="6713" r="26024" b="6187"/>
          <a:stretch>
            <a:fillRect/>
          </a:stretch>
        </p:blipFill>
        <p:spPr>
          <a:xfrm>
            <a:off x="2212129" y="1176831"/>
            <a:ext cx="1334096" cy="1453211"/>
          </a:xfrm>
          <a:prstGeom prst="rect">
            <a:avLst/>
          </a:prstGeom>
        </p:spPr>
      </p:pic>
      <p:sp>
        <p:nvSpPr>
          <p:cNvPr id="6" name="箭头: 下 5"/>
          <p:cNvSpPr/>
          <p:nvPr/>
        </p:nvSpPr>
        <p:spPr>
          <a:xfrm>
            <a:off x="2686489" y="278696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7" name="矩形 6"/>
          <p:cNvSpPr/>
          <p:nvPr/>
        </p:nvSpPr>
        <p:spPr>
          <a:xfrm>
            <a:off x="2132617" y="3184347"/>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rPr>
              <a:t>Convolution</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2" name="矩形 11"/>
          <p:cNvSpPr/>
          <p:nvPr/>
        </p:nvSpPr>
        <p:spPr>
          <a:xfrm>
            <a:off x="2132617" y="4145016"/>
            <a:ext cx="1334096" cy="4424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rPr>
              <a:t>Max pooling</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3" name="箭头: 下 12"/>
          <p:cNvSpPr/>
          <p:nvPr/>
        </p:nvSpPr>
        <p:spPr>
          <a:xfrm>
            <a:off x="2686489" y="373118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4" name="箭头: 下 13"/>
          <p:cNvSpPr/>
          <p:nvPr/>
        </p:nvSpPr>
        <p:spPr>
          <a:xfrm>
            <a:off x="2686488" y="468401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5" name="矩形 14"/>
          <p:cNvSpPr/>
          <p:nvPr/>
        </p:nvSpPr>
        <p:spPr>
          <a:xfrm>
            <a:off x="2132617" y="5066843"/>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rPr>
              <a:t>Convolution</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6" name="箭头: 下 15"/>
          <p:cNvSpPr/>
          <p:nvPr/>
        </p:nvSpPr>
        <p:spPr>
          <a:xfrm>
            <a:off x="2686487" y="554755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7" name="矩形 16"/>
          <p:cNvSpPr/>
          <p:nvPr/>
        </p:nvSpPr>
        <p:spPr>
          <a:xfrm>
            <a:off x="2108894" y="5976861"/>
            <a:ext cx="1373852" cy="4378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rPr>
              <a:t>Max pooling</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27" name="文本框 26"/>
          <p:cNvSpPr txBox="1"/>
          <p:nvPr/>
        </p:nvSpPr>
        <p:spPr>
          <a:xfrm>
            <a:off x="5580328" y="4664014"/>
            <a:ext cx="2171100" cy="461665"/>
          </a:xfrm>
          <a:prstGeom prst="rect">
            <a:avLst/>
          </a:prstGeom>
          <a:solidFill>
            <a:srgbClr val="FFFF00"/>
          </a:solidFill>
          <a:ln>
            <a:noFill/>
          </a:ln>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solidFill>
                  <a:schemeClr val="tx1">
                    <a:lumMod val="65000"/>
                    <a:lumOff val="35000"/>
                  </a:schemeClr>
                </a:solidFill>
                <a:effectLst/>
                <a:uLnTx/>
                <a:uFillTx/>
                <a:latin typeface="Calibri" panose="020F0502020204030204"/>
                <a:ea typeface="等线" panose="02010600030101010101" charset="-122"/>
              </a:rPr>
              <a:t>Feature Map(s)</a:t>
            </a:r>
            <a:endParaRPr kumimoji="0" lang="zh-CN" altLang="en-US" sz="2400" b="1" i="0" u="none" strike="noStrike" kern="1200" cap="none" spc="0" normalizeH="0" baseline="0" noProof="0" dirty="0">
              <a:solidFill>
                <a:schemeClr val="tx1">
                  <a:lumMod val="65000"/>
                  <a:lumOff val="35000"/>
                </a:schemeClr>
              </a:solidFill>
              <a:effectLst/>
              <a:uLnTx/>
              <a:uFillTx/>
              <a:latin typeface="Calibri" panose="020F0502020204030204"/>
              <a:ea typeface="等线" panose="02010600030101010101" charset="-122"/>
            </a:endParaRPr>
          </a:p>
        </p:txBody>
      </p:sp>
      <p:sp>
        <p:nvSpPr>
          <p:cNvPr id="3" name="箭头: 右 2"/>
          <p:cNvSpPr/>
          <p:nvPr/>
        </p:nvSpPr>
        <p:spPr>
          <a:xfrm>
            <a:off x="4112509" y="4812572"/>
            <a:ext cx="1260000" cy="215098"/>
          </a:xfrm>
          <a:prstGeom prst="rightArrow">
            <a:avLst/>
          </a:prstGeom>
          <a:solidFill>
            <a:schemeClr val="tx1">
              <a:lumMod val="50000"/>
              <a:lumOff val="50000"/>
            </a:schemeClr>
          </a:solidFill>
          <a:ln>
            <a:no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642474" y="1866915"/>
            <a:ext cx="5394076" cy="2232021"/>
          </a:xfrm>
          <a:prstGeom prst="rect">
            <a:avLst/>
          </a:prstGeom>
          <a:noFill/>
        </p:spPr>
        <p:txBody>
          <a:bodyPr wrap="square" rtlCol="0">
            <a:spAutoFit/>
          </a:bodyPr>
          <a:lstStyle/>
          <a:p>
            <a:pPr>
              <a:lnSpc>
                <a:spcPct val="150000"/>
              </a:lnSpc>
            </a:pPr>
            <a:r>
              <a:rPr lang="en-US" altLang="zh-CN" sz="3200" dirty="0"/>
              <a:t>Smaller than the original image.</a:t>
            </a:r>
            <a:endParaRPr lang="en-US" altLang="zh-CN" sz="3200" dirty="0"/>
          </a:p>
          <a:p>
            <a:pPr>
              <a:lnSpc>
                <a:spcPct val="150000"/>
              </a:lnSpc>
            </a:pPr>
            <a:r>
              <a:rPr lang="en-US" altLang="zh-CN" sz="3200" dirty="0"/>
              <a:t>The number of the channels is the number of filters</a:t>
            </a:r>
            <a:endParaRPr lang="zh-CN" altLang="en-US" sz="3200" dirty="0"/>
          </a:p>
        </p:txBody>
      </p:sp>
      <p:sp>
        <p:nvSpPr>
          <p:cNvPr id="5" name="标题 4"/>
          <p:cNvSpPr>
            <a:spLocks noGrp="1"/>
          </p:cNvSpPr>
          <p:nvPr>
            <p:ph type="title"/>
          </p:nvPr>
        </p:nvSpPr>
        <p:spPr/>
        <p:txBody>
          <a:bodyPr/>
          <a:lstStyle/>
          <a:p>
            <a:r>
              <a:rPr lang="en-US" altLang="zh-CN" dirty="0">
                <a:solidFill>
                  <a:schemeClr val="tx1"/>
                </a:solidFill>
                <a:cs typeface="Times New Roman" panose="02020603050405020304" pitchFamily="18" charset="0"/>
              </a:rPr>
              <a:t>Output of Pooling</a:t>
            </a:r>
            <a:endParaRPr lang="zh-CN" altLang="en-US" dirty="0">
              <a:solidFill>
                <a:schemeClr val="tx1"/>
              </a:solidFill>
            </a:endParaRPr>
          </a:p>
        </p:txBody>
      </p:sp>
      <p:sp>
        <p:nvSpPr>
          <p:cNvPr id="22" name="文本框 21"/>
          <p:cNvSpPr txBox="1"/>
          <p:nvPr/>
        </p:nvSpPr>
        <p:spPr>
          <a:xfrm>
            <a:off x="5581808" y="6139188"/>
            <a:ext cx="2171100" cy="461665"/>
          </a:xfrm>
          <a:prstGeom prst="rect">
            <a:avLst/>
          </a:prstGeom>
          <a:solidFill>
            <a:srgbClr val="FFFF00"/>
          </a:solidFill>
          <a:ln>
            <a:noFill/>
          </a:ln>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solidFill>
                  <a:schemeClr val="tx1">
                    <a:lumMod val="65000"/>
                    <a:lumOff val="35000"/>
                  </a:schemeClr>
                </a:solidFill>
                <a:effectLst/>
                <a:uLnTx/>
                <a:uFillTx/>
                <a:latin typeface="Calibri" panose="020F0502020204030204"/>
                <a:ea typeface="等线" panose="02010600030101010101" charset="-122"/>
              </a:rPr>
              <a:t>Feature Map(s)</a:t>
            </a:r>
            <a:endParaRPr kumimoji="0" lang="zh-CN" altLang="en-US" sz="2400" b="1" i="0" u="none" strike="noStrike" kern="1200" cap="none" spc="0" normalizeH="0" baseline="0" noProof="0" dirty="0">
              <a:solidFill>
                <a:schemeClr val="tx1">
                  <a:lumMod val="65000"/>
                  <a:lumOff val="35000"/>
                </a:schemeClr>
              </a:solidFill>
              <a:effectLst/>
              <a:uLnTx/>
              <a:uFillTx/>
              <a:latin typeface="Calibri" panose="020F0502020204030204"/>
              <a:ea typeface="等线" panose="02010600030101010101" charset="-122"/>
            </a:endParaRPr>
          </a:p>
        </p:txBody>
      </p:sp>
      <p:sp>
        <p:nvSpPr>
          <p:cNvPr id="23" name="箭头: 右 22"/>
          <p:cNvSpPr/>
          <p:nvPr/>
        </p:nvSpPr>
        <p:spPr>
          <a:xfrm>
            <a:off x="4113989" y="6287746"/>
            <a:ext cx="1260000" cy="215098"/>
          </a:xfrm>
          <a:prstGeom prst="rightArrow">
            <a:avLst/>
          </a:prstGeom>
          <a:solidFill>
            <a:schemeClr val="tx1">
              <a:lumMod val="50000"/>
              <a:lumOff val="50000"/>
            </a:schemeClr>
          </a:solidFill>
          <a:ln>
            <a:no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页脚占位符 19"/>
          <p:cNvSpPr>
            <a:spLocks noGrp="1"/>
          </p:cNvSpPr>
          <p:nvPr>
            <p:ph type="ftr" sz="quarter" idx="11"/>
          </p:nvPr>
        </p:nvSpPr>
        <p:spPr/>
        <p:txBody>
          <a:bodyPr/>
          <a:lstStyle/>
          <a:p>
            <a:r>
              <a:rPr lang="en-US" altLang="zh-TW"/>
              <a:t>@2023 Stan Z. Li, Westlake University</a:t>
            </a:r>
            <a:endParaRPr lang="zh-TW" altLang="en-US" dirty="0"/>
          </a:p>
        </p:txBody>
      </p:sp>
      <p:sp>
        <p:nvSpPr>
          <p:cNvPr id="21" name="灯片编号占位符 20"/>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Typical Convolution Layers (Operations)</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3600" dirty="0"/>
              <a:t>Building Blocks:</a:t>
            </a:r>
            <a:endParaRPr lang="en-US" altLang="zh-CN" dirty="0">
              <a:solidFill>
                <a:srgbClr val="00B050"/>
              </a:solidFill>
            </a:endParaRPr>
          </a:p>
          <a:p>
            <a:pPr marL="514350" indent="-514350">
              <a:buFont typeface="+mj-lt"/>
              <a:buAutoNum type="arabicPeriod"/>
            </a:pPr>
            <a:r>
              <a:rPr lang="en-US" altLang="zh-CN" dirty="0">
                <a:solidFill>
                  <a:schemeClr val="bg1">
                    <a:lumMod val="75000"/>
                  </a:schemeClr>
                </a:solidFill>
              </a:rPr>
              <a:t>Convolutions with kernels</a:t>
            </a:r>
            <a:endParaRPr lang="en-US" altLang="zh-CN" dirty="0">
              <a:solidFill>
                <a:schemeClr val="bg1">
                  <a:lumMod val="75000"/>
                </a:schemeClr>
              </a:solidFill>
            </a:endParaRPr>
          </a:p>
          <a:p>
            <a:pPr marL="514350" indent="-514350">
              <a:buFont typeface="+mj-lt"/>
              <a:buAutoNum type="arabicPeriod"/>
            </a:pPr>
            <a:r>
              <a:rPr lang="en-US" altLang="zh-CN" dirty="0">
                <a:solidFill>
                  <a:schemeClr val="bg1">
                    <a:lumMod val="75000"/>
                  </a:schemeClr>
                </a:solidFill>
              </a:rPr>
              <a:t>Nonlinear activations</a:t>
            </a:r>
            <a:endParaRPr lang="en-US" altLang="zh-CN" dirty="0">
              <a:solidFill>
                <a:schemeClr val="bg1">
                  <a:lumMod val="75000"/>
                </a:schemeClr>
              </a:solidFill>
            </a:endParaRPr>
          </a:p>
          <a:p>
            <a:pPr marL="514350" indent="-514350">
              <a:buFont typeface="+mj-lt"/>
              <a:buAutoNum type="arabicPeriod"/>
            </a:pPr>
            <a:r>
              <a:rPr lang="en-US" altLang="zh-CN" dirty="0">
                <a:solidFill>
                  <a:schemeClr val="bg1">
                    <a:lumMod val="75000"/>
                  </a:schemeClr>
                </a:solidFill>
              </a:rPr>
              <a:t>Maximum/Average</a:t>
            </a:r>
            <a:r>
              <a:rPr lang="zh-CN" altLang="en-US" dirty="0">
                <a:solidFill>
                  <a:schemeClr val="bg1">
                    <a:lumMod val="75000"/>
                  </a:schemeClr>
                </a:solidFill>
              </a:rPr>
              <a:t> </a:t>
            </a:r>
            <a:r>
              <a:rPr lang="en-US" altLang="zh-CN" dirty="0">
                <a:solidFill>
                  <a:schemeClr val="bg1">
                    <a:lumMod val="75000"/>
                  </a:schemeClr>
                </a:solidFill>
              </a:rPr>
              <a:t>pooling</a:t>
            </a:r>
            <a:endParaRPr lang="en-US" altLang="zh-CN" dirty="0">
              <a:solidFill>
                <a:schemeClr val="bg1">
                  <a:lumMod val="75000"/>
                </a:schemeClr>
              </a:solidFill>
            </a:endParaRPr>
          </a:p>
          <a:p>
            <a:pPr marL="514350" indent="-514350">
              <a:buFont typeface="+mj-lt"/>
              <a:buAutoNum type="arabicPeriod"/>
            </a:pPr>
            <a:r>
              <a:rPr lang="en-US" altLang="zh-CN" dirty="0">
                <a:solidFill>
                  <a:schemeClr val="tx1"/>
                </a:solidFill>
              </a:rPr>
              <a:t>Dropout</a:t>
            </a:r>
            <a:endParaRPr lang="en-US" altLang="zh-CN" dirty="0">
              <a:solidFill>
                <a:schemeClr val="tx1"/>
              </a:solidFill>
            </a:endParaRPr>
          </a:p>
          <a:p>
            <a:pPr marL="514350" indent="-514350">
              <a:buFont typeface="+mj-lt"/>
              <a:buAutoNum type="arabicPeriod"/>
            </a:pPr>
            <a:r>
              <a:rPr lang="en-US" altLang="zh-CN" dirty="0">
                <a:solidFill>
                  <a:schemeClr val="tx1"/>
                </a:solidFill>
                <a:sym typeface="+mn-ea"/>
              </a:rPr>
              <a:t>Batch Normalization</a:t>
            </a:r>
            <a:endParaRPr lang="en-US" altLang="zh-CN" dirty="0">
              <a:solidFill>
                <a:schemeClr val="tx1"/>
              </a:solidFill>
              <a:sym typeface="+mn-ea"/>
            </a:endParaRPr>
          </a:p>
        </p:txBody>
      </p:sp>
      <p:sp>
        <p:nvSpPr>
          <p:cNvPr id="4" name="灯片编号占位符 3"/>
          <p:cNvSpPr>
            <a:spLocks noGrp="1"/>
          </p:cNvSpPr>
          <p:nvPr>
            <p:ph type="sldNum" sz="quarter" idx="12"/>
          </p:nvPr>
        </p:nvSpPr>
        <p:spPr/>
        <p:txBody>
          <a:bodyPr/>
          <a:lstStyle/>
          <a:p>
            <a:fld id="{D7E73BF0-1322-481A-85B0-7D5783909D9E}" type="slidenum">
              <a:rPr lang="zh-TW" altLang="en-US" smtClean="0"/>
            </a:fld>
            <a:endParaRPr lang="zh-TW" altLang="en-US"/>
          </a:p>
        </p:txBody>
      </p:sp>
      <p:sp>
        <p:nvSpPr>
          <p:cNvPr id="5" name="页脚占位符 4"/>
          <p:cNvSpPr>
            <a:spLocks noGrp="1"/>
          </p:cNvSpPr>
          <p:nvPr>
            <p:ph type="ftr" sz="quarter" idx="11"/>
          </p:nvPr>
        </p:nvSpPr>
        <p:spPr/>
        <p:txBody>
          <a:bodyPr/>
          <a:lstStyle/>
          <a:p>
            <a:r>
              <a:rPr lang="en-US" altLang="zh-TW"/>
              <a:t>@2023 Stan Z. Li, Westlake University</a:t>
            </a:r>
            <a:endParaRPr lang="zh-TW"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solidFill>
                  <a:schemeClr val="tx1"/>
                </a:solidFill>
              </a:rPr>
              <a:t>Dropout: A </a:t>
            </a:r>
            <a:r>
              <a:rPr lang="en-US" altLang="zh-CN" dirty="0" err="1">
                <a:solidFill>
                  <a:schemeClr val="tx1"/>
                </a:solidFill>
              </a:rPr>
              <a:t>Regularizer</a:t>
            </a:r>
            <a:r>
              <a:rPr lang="en-US" altLang="zh-CN" dirty="0">
                <a:solidFill>
                  <a:schemeClr val="tx1"/>
                </a:solidFill>
              </a:rPr>
              <a:t> to Reduce Overfitting</a:t>
            </a:r>
            <a:endParaRPr lang="zh-CN" altLang="en-US" dirty="0">
              <a:solidFill>
                <a:schemeClr val="tx1"/>
              </a:solidFill>
            </a:endParaRPr>
          </a:p>
        </p:txBody>
      </p:sp>
      <p:sp>
        <p:nvSpPr>
          <p:cNvPr id="6" name="内容占位符 5"/>
          <p:cNvSpPr>
            <a:spLocks noGrp="1"/>
          </p:cNvSpPr>
          <p:nvPr>
            <p:ph idx="1"/>
          </p:nvPr>
        </p:nvSpPr>
        <p:spPr/>
        <p:txBody>
          <a:bodyPr>
            <a:normAutofit/>
          </a:bodyPr>
          <a:lstStyle/>
          <a:p>
            <a:r>
              <a:rPr lang="en-US" altLang="zh-CN" b="0" dirty="0"/>
              <a:t>After activation, randomly shut down some during </a:t>
            </a:r>
            <a:r>
              <a:rPr lang="en-US" altLang="zh-CN" b="0" dirty="0" err="1"/>
              <a:t>traininig</a:t>
            </a:r>
            <a:endParaRPr lang="zh-CN" altLang="en-US" sz="3600" dirty="0"/>
          </a:p>
        </p:txBody>
      </p:sp>
      <p:sp>
        <p:nvSpPr>
          <p:cNvPr id="16" name="页脚占位符 15"/>
          <p:cNvSpPr>
            <a:spLocks noGrp="1"/>
          </p:cNvSpPr>
          <p:nvPr>
            <p:ph type="ftr" sz="quarter" idx="11"/>
          </p:nvPr>
        </p:nvSpPr>
        <p:spPr/>
        <p:txBody>
          <a:bodyPr/>
          <a:lstStyle/>
          <a:p>
            <a:r>
              <a:rPr lang="en-US" altLang="zh-TW"/>
              <a:t>@2023 Stan Z. Li, Westlake University</a:t>
            </a:r>
            <a:endParaRPr lang="zh-TW" altLang="en-US" dirty="0"/>
          </a:p>
        </p:txBody>
      </p:sp>
      <p:sp>
        <p:nvSpPr>
          <p:cNvPr id="17" name="灯片编号占位符 16"/>
          <p:cNvSpPr>
            <a:spLocks noGrp="1"/>
          </p:cNvSpPr>
          <p:nvPr>
            <p:ph type="sldNum" sz="quarter" idx="12"/>
          </p:nvPr>
        </p:nvSpPr>
        <p:spPr/>
        <p:txBody>
          <a:bodyPr/>
          <a:lstStyle/>
          <a:p>
            <a:fld id="{D7E73BF0-1322-481A-85B0-7D5783909D9E}" type="slidenum">
              <a:rPr lang="zh-TW" altLang="en-US" smtClean="0"/>
            </a:fld>
            <a:endParaRPr lang="zh-TW" altLang="en-US" dirty="0"/>
          </a:p>
        </p:txBody>
      </p:sp>
      <p:pic>
        <p:nvPicPr>
          <p:cNvPr id="7" name="图片 6"/>
          <p:cNvPicPr>
            <a:picLocks noChangeAspect="1"/>
          </p:cNvPicPr>
          <p:nvPr/>
        </p:nvPicPr>
        <p:blipFill>
          <a:blip r:embed="rId1"/>
          <a:stretch>
            <a:fillRect/>
          </a:stretch>
        </p:blipFill>
        <p:spPr>
          <a:xfrm>
            <a:off x="1826138" y="2727063"/>
            <a:ext cx="8539724" cy="320239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Batch Normalization</a:t>
            </a:r>
            <a:endParaRPr lang="zh-CN" altLang="en-US" dirty="0"/>
          </a:p>
        </p:txBody>
      </p:sp>
      <p:sp>
        <p:nvSpPr>
          <p:cNvPr id="4" name="页脚占位符 3"/>
          <p:cNvSpPr>
            <a:spLocks noGrp="1"/>
          </p:cNvSpPr>
          <p:nvPr>
            <p:ph type="ftr" sz="quarter" idx="11"/>
          </p:nvPr>
        </p:nvSpPr>
        <p:spPr/>
        <p:txBody>
          <a:bodyPr/>
          <a:lstStyle/>
          <a:p>
            <a:r>
              <a:rPr lang="en-US" altLang="zh-TW"/>
              <a:t>@2023 Stan Z. Li, Westlake University</a:t>
            </a:r>
            <a:endParaRPr lang="zh-TW" altLang="en-US" dirty="0"/>
          </a:p>
        </p:txBody>
      </p:sp>
      <p:sp>
        <p:nvSpPr>
          <p:cNvPr id="5" name="灯片编号占位符 4"/>
          <p:cNvSpPr>
            <a:spLocks noGrp="1"/>
          </p:cNvSpPr>
          <p:nvPr>
            <p:ph type="sldNum" sz="quarter" idx="12"/>
          </p:nvPr>
        </p:nvSpPr>
        <p:spPr/>
        <p:txBody>
          <a:bodyPr/>
          <a:lstStyle/>
          <a:p>
            <a:fld id="{D7E73BF0-1322-481A-85B0-7D5783909D9E}" type="slidenum">
              <a:rPr lang="zh-TW" altLang="en-US" smtClean="0"/>
            </a:fld>
            <a:endParaRPr lang="zh-TW" altLang="en-US" dirty="0"/>
          </a:p>
        </p:txBody>
      </p:sp>
      <p:pic>
        <p:nvPicPr>
          <p:cNvPr id="8" name="图片 7"/>
          <p:cNvPicPr>
            <a:picLocks noChangeAspect="1"/>
          </p:cNvPicPr>
          <p:nvPr/>
        </p:nvPicPr>
        <p:blipFill>
          <a:blip r:embed="rId1"/>
          <a:stretch>
            <a:fillRect/>
          </a:stretch>
        </p:blipFill>
        <p:spPr>
          <a:xfrm>
            <a:off x="3175000" y="1736947"/>
            <a:ext cx="5932426" cy="42767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Activation Function</a:t>
            </a:r>
            <a:endParaRPr lang="zh-CN" altLang="en-US" dirty="0">
              <a:solidFill>
                <a:schemeClr val="tx1"/>
              </a:solidFill>
            </a:endParaRPr>
          </a:p>
        </p:txBody>
      </p:sp>
      <p:pic>
        <p:nvPicPr>
          <p:cNvPr id="15" name="图片 14" descr="F:\WeChat Files\ShengshaoL\FileStorage\Temp\00fb091bb4634725b4d3edc534b1a14f"/>
          <p:cNvPicPr/>
          <p:nvPr/>
        </p:nvPicPr>
        <p:blipFill>
          <a:blip r:embed="rId1">
            <a:extLst>
              <a:ext uri="{28A0092B-C50C-407E-A947-70E740481C1C}">
                <a14:useLocalDpi xmlns:a14="http://schemas.microsoft.com/office/drawing/2010/main" val="0"/>
              </a:ext>
            </a:extLst>
          </a:blip>
          <a:srcRect/>
          <a:stretch>
            <a:fillRect/>
          </a:stretch>
        </p:blipFill>
        <p:spPr bwMode="auto">
          <a:xfrm>
            <a:off x="428626" y="2287525"/>
            <a:ext cx="5481356" cy="3398900"/>
          </a:xfrm>
          <a:prstGeom prst="rect">
            <a:avLst/>
          </a:prstGeom>
          <a:noFill/>
          <a:ln>
            <a:noFill/>
          </a:ln>
        </p:spPr>
      </p:pic>
      <p:pic>
        <p:nvPicPr>
          <p:cNvPr id="2" name="图片 1"/>
          <p:cNvPicPr>
            <a:picLocks noChangeAspect="1"/>
          </p:cNvPicPr>
          <p:nvPr/>
        </p:nvPicPr>
        <p:blipFill>
          <a:blip r:embed="rId2"/>
          <a:stretch>
            <a:fillRect/>
          </a:stretch>
        </p:blipFill>
        <p:spPr>
          <a:xfrm>
            <a:off x="2839713" y="5686425"/>
            <a:ext cx="1236008" cy="873525"/>
          </a:xfrm>
          <a:prstGeom prst="rect">
            <a:avLst/>
          </a:prstGeom>
        </p:spPr>
      </p:pic>
      <p:pic>
        <p:nvPicPr>
          <p:cNvPr id="3" name="图片 2"/>
          <p:cNvPicPr>
            <a:picLocks noChangeAspect="1"/>
          </p:cNvPicPr>
          <p:nvPr/>
        </p:nvPicPr>
        <p:blipFill>
          <a:blip r:embed="rId3"/>
          <a:stretch>
            <a:fillRect/>
          </a:stretch>
        </p:blipFill>
        <p:spPr>
          <a:xfrm>
            <a:off x="428626" y="1685596"/>
            <a:ext cx="1227817" cy="727404"/>
          </a:xfrm>
          <a:prstGeom prst="rect">
            <a:avLst/>
          </a:prstGeom>
        </p:spPr>
      </p:pic>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a:p>
        </p:txBody>
      </p:sp>
      <p:pic>
        <p:nvPicPr>
          <p:cNvPr id="9" name="图片 8" descr="F:\WeChat Files\ShengshaoL\FileStorage\Temp\bd003872b3b25b138bf3cfd13da98926"/>
          <p:cNvPicPr/>
          <p:nvPr/>
        </p:nvPicPr>
        <p:blipFill>
          <a:blip r:embed="rId4">
            <a:extLst>
              <a:ext uri="{28A0092B-C50C-407E-A947-70E740481C1C}">
                <a14:useLocalDpi xmlns:a14="http://schemas.microsoft.com/office/drawing/2010/main" val="0"/>
              </a:ext>
            </a:extLst>
          </a:blip>
          <a:srcRect/>
          <a:stretch>
            <a:fillRect/>
          </a:stretch>
        </p:blipFill>
        <p:spPr bwMode="auto">
          <a:xfrm>
            <a:off x="6253782" y="2323669"/>
            <a:ext cx="5604911" cy="3390228"/>
          </a:xfrm>
          <a:prstGeom prst="rect">
            <a:avLst/>
          </a:prstGeom>
          <a:noFill/>
          <a:ln>
            <a:noFill/>
          </a:ln>
        </p:spPr>
      </p:pic>
      <p:pic>
        <p:nvPicPr>
          <p:cNvPr id="10" name="图片 9"/>
          <p:cNvPicPr>
            <a:picLocks noChangeAspect="1"/>
          </p:cNvPicPr>
          <p:nvPr/>
        </p:nvPicPr>
        <p:blipFill>
          <a:blip r:embed="rId2"/>
          <a:stretch>
            <a:fillRect/>
          </a:stretch>
        </p:blipFill>
        <p:spPr>
          <a:xfrm>
            <a:off x="8584587" y="5616835"/>
            <a:ext cx="1236008" cy="873525"/>
          </a:xfrm>
          <a:prstGeom prst="rect">
            <a:avLst/>
          </a:prstGeom>
        </p:spPr>
      </p:pic>
      <p:pic>
        <p:nvPicPr>
          <p:cNvPr id="13" name="图片 12"/>
          <p:cNvPicPr>
            <a:picLocks noChangeAspect="1"/>
          </p:cNvPicPr>
          <p:nvPr/>
        </p:nvPicPr>
        <p:blipFill>
          <a:blip r:embed="rId3"/>
          <a:stretch>
            <a:fillRect/>
          </a:stretch>
        </p:blipFill>
        <p:spPr>
          <a:xfrm>
            <a:off x="6129958" y="1732118"/>
            <a:ext cx="1227817" cy="72740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20801" t="6713" r="26024" b="6187"/>
          <a:stretch>
            <a:fillRect/>
          </a:stretch>
        </p:blipFill>
        <p:spPr>
          <a:xfrm>
            <a:off x="2283151" y="1564339"/>
            <a:ext cx="1001588" cy="1091015"/>
          </a:xfrm>
          <a:prstGeom prst="rect">
            <a:avLst/>
          </a:prstGeom>
        </p:spPr>
      </p:pic>
      <p:sp>
        <p:nvSpPr>
          <p:cNvPr id="6" name="箭头: 下 5"/>
          <p:cNvSpPr/>
          <p:nvPr/>
        </p:nvSpPr>
        <p:spPr>
          <a:xfrm>
            <a:off x="2686489" y="278696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32617" y="3184347"/>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Convolution</a:t>
            </a:r>
            <a:endParaRPr lang="zh-CN" altLang="en-US" dirty="0"/>
          </a:p>
        </p:txBody>
      </p:sp>
      <p:sp>
        <p:nvSpPr>
          <p:cNvPr id="12" name="矩形 11"/>
          <p:cNvSpPr/>
          <p:nvPr/>
        </p:nvSpPr>
        <p:spPr>
          <a:xfrm>
            <a:off x="2132617" y="4145016"/>
            <a:ext cx="1334096" cy="4424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Max pooling</a:t>
            </a:r>
            <a:endParaRPr lang="zh-CN" altLang="en-US" dirty="0"/>
          </a:p>
        </p:txBody>
      </p:sp>
      <p:sp>
        <p:nvSpPr>
          <p:cNvPr id="13" name="箭头: 下 12"/>
          <p:cNvSpPr/>
          <p:nvPr/>
        </p:nvSpPr>
        <p:spPr>
          <a:xfrm>
            <a:off x="2686489" y="3731189"/>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a:off x="2686488" y="468401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32617" y="5066843"/>
            <a:ext cx="1373852" cy="44247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Convolution</a:t>
            </a:r>
            <a:endParaRPr lang="zh-CN" altLang="en-US" dirty="0"/>
          </a:p>
        </p:txBody>
      </p:sp>
      <p:sp>
        <p:nvSpPr>
          <p:cNvPr id="16" name="箭头: 下 15"/>
          <p:cNvSpPr/>
          <p:nvPr/>
        </p:nvSpPr>
        <p:spPr>
          <a:xfrm>
            <a:off x="2686487" y="5547558"/>
            <a:ext cx="268357" cy="36774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108894" y="5976861"/>
            <a:ext cx="1373852" cy="4378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Max pooling</a:t>
            </a:r>
            <a:endParaRPr lang="zh-CN" altLang="en-US" dirty="0"/>
          </a:p>
        </p:txBody>
      </p:sp>
      <p:sp>
        <p:nvSpPr>
          <p:cNvPr id="22" name="箭头: 右 21"/>
          <p:cNvSpPr/>
          <p:nvPr/>
        </p:nvSpPr>
        <p:spPr>
          <a:xfrm>
            <a:off x="3852491" y="6011972"/>
            <a:ext cx="1256178" cy="3676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478415" y="5881944"/>
            <a:ext cx="1454101" cy="62771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Flatten</a:t>
            </a:r>
            <a:endParaRPr lang="zh-CN" altLang="en-US" dirty="0"/>
          </a:p>
        </p:txBody>
      </p:sp>
      <p:sp>
        <p:nvSpPr>
          <p:cNvPr id="24" name="箭头: 直角上 23"/>
          <p:cNvSpPr/>
          <p:nvPr/>
        </p:nvSpPr>
        <p:spPr>
          <a:xfrm>
            <a:off x="7449503" y="5663003"/>
            <a:ext cx="1308858" cy="627715"/>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449503" y="4631885"/>
            <a:ext cx="2363196" cy="79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Fully Connected network </a:t>
            </a:r>
            <a:endParaRPr lang="en-US" altLang="zh-CN" dirty="0"/>
          </a:p>
        </p:txBody>
      </p:sp>
      <p:sp>
        <p:nvSpPr>
          <p:cNvPr id="27" name="文本框 26"/>
          <p:cNvSpPr txBox="1"/>
          <p:nvPr/>
        </p:nvSpPr>
        <p:spPr>
          <a:xfrm>
            <a:off x="7005618" y="4004823"/>
            <a:ext cx="3310233" cy="461665"/>
          </a:xfrm>
          <a:prstGeom prst="rect">
            <a:avLst/>
          </a:prstGeom>
          <a:noFill/>
        </p:spPr>
        <p:txBody>
          <a:bodyPr wrap="square" rtlCol="0">
            <a:spAutoFit/>
          </a:bodyPr>
          <a:lstStyle/>
          <a:p>
            <a:r>
              <a:rPr lang="en-US" altLang="zh-CN" sz="2400" b="1" dirty="0"/>
              <a:t>Classify into Cat, Dog …</a:t>
            </a:r>
            <a:endParaRPr lang="zh-CN" altLang="en-US" sz="2400" b="1" dirty="0"/>
          </a:p>
        </p:txBody>
      </p:sp>
      <p:sp>
        <p:nvSpPr>
          <p:cNvPr id="3" name="标题 2"/>
          <p:cNvSpPr>
            <a:spLocks noGrp="1"/>
          </p:cNvSpPr>
          <p:nvPr>
            <p:ph type="title"/>
          </p:nvPr>
        </p:nvSpPr>
        <p:spPr/>
        <p:txBody>
          <a:bodyPr/>
          <a:lstStyle/>
          <a:p>
            <a:r>
              <a:rPr lang="en-US" altLang="zh-CN" dirty="0"/>
              <a:t>CNN Feature Extraction for Classification</a:t>
            </a:r>
            <a:endParaRPr lang="zh-CN" altLang="en-US" dirty="0"/>
          </a:p>
        </p:txBody>
      </p:sp>
      <p:sp>
        <p:nvSpPr>
          <p:cNvPr id="29" name="矩形 28"/>
          <p:cNvSpPr/>
          <p:nvPr/>
        </p:nvSpPr>
        <p:spPr>
          <a:xfrm>
            <a:off x="5353798" y="3626826"/>
            <a:ext cx="5018446" cy="2991687"/>
          </a:xfrm>
          <a:prstGeom prst="rect">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charset="-122"/>
              <a:cs typeface="+mn-cs"/>
            </a:endParaRPr>
          </a:p>
        </p:txBody>
      </p:sp>
      <p:sp>
        <p:nvSpPr>
          <p:cNvPr id="18" name="页脚占位符 17"/>
          <p:cNvSpPr>
            <a:spLocks noGrp="1"/>
          </p:cNvSpPr>
          <p:nvPr>
            <p:ph type="ftr" sz="quarter" idx="11"/>
          </p:nvPr>
        </p:nvSpPr>
        <p:spPr/>
        <p:txBody>
          <a:bodyPr/>
          <a:lstStyle/>
          <a:p>
            <a:r>
              <a:rPr lang="en-US" altLang="zh-TW"/>
              <a:t>@2023 Stan Z. Li, Westlake University</a:t>
            </a:r>
            <a:endParaRPr lang="zh-TW" altLang="en-US" dirty="0"/>
          </a:p>
        </p:txBody>
      </p:sp>
      <p:sp>
        <p:nvSpPr>
          <p:cNvPr id="19" name="灯片编号占位符 18"/>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31"/>
          <p:cNvGraphicFramePr>
            <a:graphicFrameLocks noGrp="1"/>
          </p:cNvGraphicFramePr>
          <p:nvPr/>
        </p:nvGraphicFramePr>
        <p:xfrm>
          <a:off x="1095158" y="2653866"/>
          <a:ext cx="1211748" cy="1211748"/>
        </p:xfrm>
        <a:graphic>
          <a:graphicData uri="http://schemas.openxmlformats.org/drawingml/2006/table">
            <a:tbl>
              <a:tblPr firstRow="1" bandRow="1">
                <a:tableStyleId>{2D5ABB26-0587-4C30-8999-92F81FD0307C}</a:tableStyleId>
              </a:tblPr>
              <a:tblGrid>
                <a:gridCol w="605874"/>
                <a:gridCol w="605874"/>
              </a:tblGrid>
              <a:tr h="605874">
                <a:tc>
                  <a:txBody>
                    <a:bodyPr/>
                    <a:lstStyle/>
                    <a:p>
                      <a:pPr algn="ctr">
                        <a:lnSpc>
                          <a:spcPct val="100000"/>
                        </a:lnSpc>
                      </a:pPr>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accent2">
                        <a:lumMod val="60000"/>
                        <a:lumOff val="40000"/>
                      </a:schemeClr>
                    </a:solidFill>
                  </a:tcPr>
                </a:tc>
                <a:tc>
                  <a:txBody>
                    <a:bodyPr/>
                    <a:lstStyle/>
                    <a:p>
                      <a:pPr algn="ctr">
                        <a:lnSpc>
                          <a:spcPct val="100000"/>
                        </a:lnSpc>
                      </a:pPr>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accent2">
                        <a:lumMod val="60000"/>
                        <a:lumOff val="40000"/>
                      </a:schemeClr>
                    </a:solidFill>
                  </a:tcPr>
                </a:tc>
              </a:tr>
              <a:tr h="605874">
                <a:tc>
                  <a:txBody>
                    <a:bodyPr/>
                    <a:lstStyle/>
                    <a:p>
                      <a:pPr algn="ctr">
                        <a:lnSpc>
                          <a:spcPct val="100000"/>
                        </a:lnSpc>
                      </a:pPr>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accent2">
                        <a:lumMod val="60000"/>
                        <a:lumOff val="40000"/>
                      </a:schemeClr>
                    </a:solidFill>
                  </a:tcPr>
                </a:tc>
                <a:tc>
                  <a:txBody>
                    <a:bodyPr/>
                    <a:lstStyle/>
                    <a:p>
                      <a:pPr algn="ctr">
                        <a:lnSpc>
                          <a:spcPct val="100000"/>
                        </a:lnSpc>
                      </a:pPr>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accent2">
                        <a:lumMod val="60000"/>
                        <a:lumOff val="40000"/>
                      </a:schemeClr>
                    </a:solidFill>
                  </a:tcPr>
                </a:tc>
              </a:tr>
            </a:tbl>
          </a:graphicData>
        </a:graphic>
      </p:graphicFrame>
      <p:graphicFrame>
        <p:nvGraphicFramePr>
          <p:cNvPr id="11" name="object 31"/>
          <p:cNvGraphicFramePr>
            <a:graphicFrameLocks noGrp="1"/>
          </p:cNvGraphicFramePr>
          <p:nvPr/>
        </p:nvGraphicFramePr>
        <p:xfrm>
          <a:off x="1343785" y="2999908"/>
          <a:ext cx="1211748" cy="1211748"/>
        </p:xfrm>
        <a:graphic>
          <a:graphicData uri="http://schemas.openxmlformats.org/drawingml/2006/table">
            <a:tbl>
              <a:tblPr firstRow="1" bandRow="1">
                <a:tableStyleId>{2D5ABB26-0587-4C30-8999-92F81FD0307C}</a:tableStyleId>
              </a:tblPr>
              <a:tblGrid>
                <a:gridCol w="605874"/>
                <a:gridCol w="605874"/>
              </a:tblGrid>
              <a:tr h="605874">
                <a:tc>
                  <a:txBody>
                    <a:bodyPr/>
                    <a:lstStyle/>
                    <a:p>
                      <a:pPr algn="ctr">
                        <a:lnSpc>
                          <a:spcPct val="100000"/>
                        </a:lnSpc>
                      </a:pPr>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accent2">
                        <a:lumMod val="75000"/>
                      </a:schemeClr>
                    </a:solidFill>
                  </a:tcPr>
                </a:tc>
                <a:tc>
                  <a:txBody>
                    <a:bodyPr/>
                    <a:lstStyle/>
                    <a:p>
                      <a:pPr algn="ctr">
                        <a:lnSpc>
                          <a:spcPct val="100000"/>
                        </a:lnSpc>
                      </a:pPr>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accent2">
                        <a:lumMod val="75000"/>
                      </a:schemeClr>
                    </a:solidFill>
                  </a:tcPr>
                </a:tc>
              </a:tr>
              <a:tr h="605874">
                <a:tc>
                  <a:txBody>
                    <a:bodyPr/>
                    <a:lstStyle/>
                    <a:p>
                      <a:pPr algn="ctr">
                        <a:lnSpc>
                          <a:spcPct val="100000"/>
                        </a:lnSpc>
                      </a:pPr>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accent2">
                        <a:lumMod val="75000"/>
                      </a:schemeClr>
                    </a:solidFill>
                  </a:tcPr>
                </a:tc>
                <a:tc>
                  <a:txBody>
                    <a:bodyPr/>
                    <a:lstStyle/>
                    <a:p>
                      <a:pPr algn="ctr">
                        <a:lnSpc>
                          <a:spcPct val="100000"/>
                        </a:lnSpc>
                      </a:pPr>
                      <a:endParaRPr sz="2400" dirty="0">
                        <a:latin typeface="Arial" panose="020B0604020202020204"/>
                        <a:cs typeface="Arial" panose="020B0604020202020204"/>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accent2">
                        <a:lumMod val="75000"/>
                      </a:schemeClr>
                    </a:solidFill>
                  </a:tcPr>
                </a:tc>
              </a:tr>
            </a:tbl>
          </a:graphicData>
        </a:graphic>
      </p:graphicFrame>
      <p:sp>
        <p:nvSpPr>
          <p:cNvPr id="12" name="箭头: 右 11"/>
          <p:cNvSpPr/>
          <p:nvPr/>
        </p:nvSpPr>
        <p:spPr>
          <a:xfrm>
            <a:off x="2930867" y="3337304"/>
            <a:ext cx="1486884" cy="451104"/>
          </a:xfrm>
          <a:prstGeom prst="rightArrow">
            <a:avLst/>
          </a:prstGeom>
          <a:solidFill>
            <a:schemeClr val="tx1">
              <a:lumMod val="50000"/>
              <a:lumOff val="50000"/>
            </a:schemeClr>
          </a:solidFill>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3" name="椭圆 12"/>
          <p:cNvSpPr/>
          <p:nvPr/>
        </p:nvSpPr>
        <p:spPr>
          <a:xfrm>
            <a:off x="5059680" y="1893296"/>
            <a:ext cx="475488" cy="464199"/>
          </a:xfrm>
          <a:prstGeom prst="ellipse">
            <a:avLst/>
          </a:prstGeom>
          <a:solidFill>
            <a:schemeClr val="accent2">
              <a:lumMod val="60000"/>
              <a:lumOff val="40000"/>
            </a:schemeClr>
          </a:solidFill>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7" name="椭圆 16"/>
          <p:cNvSpPr/>
          <p:nvPr/>
        </p:nvSpPr>
        <p:spPr>
          <a:xfrm>
            <a:off x="5073724" y="2424551"/>
            <a:ext cx="475488" cy="464199"/>
          </a:xfrm>
          <a:prstGeom prst="ellipse">
            <a:avLst/>
          </a:prstGeom>
          <a:solidFill>
            <a:schemeClr val="accent2">
              <a:lumMod val="60000"/>
              <a:lumOff val="40000"/>
            </a:schemeClr>
          </a:solidFill>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9" name="椭圆 18"/>
          <p:cNvSpPr/>
          <p:nvPr/>
        </p:nvSpPr>
        <p:spPr>
          <a:xfrm>
            <a:off x="5073724" y="2999713"/>
            <a:ext cx="475488" cy="464199"/>
          </a:xfrm>
          <a:prstGeom prst="ellipse">
            <a:avLst/>
          </a:prstGeom>
          <a:solidFill>
            <a:schemeClr val="accent2">
              <a:lumMod val="60000"/>
              <a:lumOff val="40000"/>
            </a:schemeClr>
          </a:solidFill>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20" name="椭圆 19"/>
          <p:cNvSpPr/>
          <p:nvPr/>
        </p:nvSpPr>
        <p:spPr>
          <a:xfrm>
            <a:off x="5073724" y="3571258"/>
            <a:ext cx="475488" cy="464199"/>
          </a:xfrm>
          <a:prstGeom prst="ellipse">
            <a:avLst/>
          </a:prstGeom>
          <a:solidFill>
            <a:schemeClr val="accent2">
              <a:lumMod val="60000"/>
              <a:lumOff val="40000"/>
            </a:schemeClr>
          </a:solidFill>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4" name="矩形 13"/>
          <p:cNvSpPr/>
          <p:nvPr/>
        </p:nvSpPr>
        <p:spPr>
          <a:xfrm>
            <a:off x="2926747" y="3743070"/>
            <a:ext cx="1374927" cy="584775"/>
          </a:xfrm>
          <a:prstGeom prst="rect">
            <a:avLst/>
          </a:prstGeom>
        </p:spPr>
        <p:txBody>
          <a:bodyPr wrap="none">
            <a:spAutoFit/>
          </a:bodyPr>
          <a:lstStyle/>
          <a:p>
            <a:pPr algn="ctr"/>
            <a:r>
              <a:rPr lang="en-US" altLang="zh-CN" sz="3200" b="1" dirty="0">
                <a:solidFill>
                  <a:schemeClr val="tx1">
                    <a:lumMod val="65000"/>
                    <a:lumOff val="35000"/>
                  </a:schemeClr>
                </a:solidFill>
                <a:cs typeface="Times New Roman" panose="02020603050405020304" pitchFamily="18" charset="0"/>
              </a:rPr>
              <a:t>Flatten</a:t>
            </a:r>
            <a:endParaRPr lang="zh-CN" altLang="en-US" sz="3200" b="1" dirty="0">
              <a:solidFill>
                <a:schemeClr val="tx1">
                  <a:lumMod val="65000"/>
                  <a:lumOff val="35000"/>
                </a:schemeClr>
              </a:solidFill>
              <a:cs typeface="Times New Roman" panose="02020603050405020304" pitchFamily="18" charset="0"/>
            </a:endParaRPr>
          </a:p>
        </p:txBody>
      </p:sp>
      <p:sp>
        <p:nvSpPr>
          <p:cNvPr id="21" name="椭圆 20"/>
          <p:cNvSpPr/>
          <p:nvPr/>
        </p:nvSpPr>
        <p:spPr>
          <a:xfrm>
            <a:off x="5073724" y="4128027"/>
            <a:ext cx="475488" cy="464199"/>
          </a:xfrm>
          <a:prstGeom prst="ellipse">
            <a:avLst/>
          </a:prstGeom>
          <a:solidFill>
            <a:schemeClr val="accent2">
              <a:lumMod val="75000"/>
            </a:schemeClr>
          </a:solidFill>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22" name="椭圆 21"/>
          <p:cNvSpPr/>
          <p:nvPr/>
        </p:nvSpPr>
        <p:spPr>
          <a:xfrm>
            <a:off x="5059680" y="4660429"/>
            <a:ext cx="475488" cy="464199"/>
          </a:xfrm>
          <a:prstGeom prst="ellipse">
            <a:avLst/>
          </a:prstGeom>
          <a:solidFill>
            <a:schemeClr val="accent2">
              <a:lumMod val="75000"/>
            </a:schemeClr>
          </a:solidFill>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23" name="椭圆 22"/>
          <p:cNvSpPr/>
          <p:nvPr/>
        </p:nvSpPr>
        <p:spPr>
          <a:xfrm>
            <a:off x="5073724" y="5195702"/>
            <a:ext cx="475488" cy="464199"/>
          </a:xfrm>
          <a:prstGeom prst="ellipse">
            <a:avLst/>
          </a:prstGeom>
          <a:solidFill>
            <a:schemeClr val="accent2">
              <a:lumMod val="75000"/>
            </a:schemeClr>
          </a:solidFill>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24" name="椭圆 23"/>
          <p:cNvSpPr/>
          <p:nvPr/>
        </p:nvSpPr>
        <p:spPr>
          <a:xfrm>
            <a:off x="5059680" y="5730975"/>
            <a:ext cx="475488" cy="464199"/>
          </a:xfrm>
          <a:prstGeom prst="ellipse">
            <a:avLst/>
          </a:prstGeom>
          <a:solidFill>
            <a:schemeClr val="accent2">
              <a:lumMod val="75000"/>
            </a:schemeClr>
          </a:solidFill>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25" name="箭头: 右 24"/>
          <p:cNvSpPr/>
          <p:nvPr/>
        </p:nvSpPr>
        <p:spPr>
          <a:xfrm>
            <a:off x="6024044" y="3337304"/>
            <a:ext cx="1075291" cy="451104"/>
          </a:xfrm>
          <a:prstGeom prst="rightArrow">
            <a:avLst/>
          </a:prstGeom>
          <a:solidFill>
            <a:schemeClr val="tx1">
              <a:lumMod val="50000"/>
              <a:lumOff val="50000"/>
            </a:schemeClr>
          </a:solidFill>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pic>
        <p:nvPicPr>
          <p:cNvPr id="26" name="图片 25"/>
          <p:cNvPicPr>
            <a:picLocks noChangeAspect="1"/>
          </p:cNvPicPr>
          <p:nvPr/>
        </p:nvPicPr>
        <p:blipFill rotWithShape="1">
          <a:blip r:embed="rId1"/>
          <a:srcRect l="1" t="3848" r="-429" b="12444"/>
          <a:stretch>
            <a:fillRect/>
          </a:stretch>
        </p:blipFill>
        <p:spPr>
          <a:xfrm>
            <a:off x="7184569" y="2351716"/>
            <a:ext cx="4512512" cy="2700334"/>
          </a:xfrm>
          <a:prstGeom prst="rect">
            <a:avLst/>
          </a:prstGeom>
        </p:spPr>
      </p:pic>
      <p:sp>
        <p:nvSpPr>
          <p:cNvPr id="15" name="矩形 14"/>
          <p:cNvSpPr/>
          <p:nvPr/>
        </p:nvSpPr>
        <p:spPr>
          <a:xfrm>
            <a:off x="7477534" y="5311431"/>
            <a:ext cx="4053479" cy="1111170"/>
          </a:xfrm>
          <a:prstGeom prst="rect">
            <a:avLst/>
          </a:prstGeom>
          <a:solidFill>
            <a:schemeClr val="accent1"/>
          </a:solidFill>
          <a:ln>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dirty="0">
                <a:solidFill>
                  <a:schemeClr val="bg1"/>
                </a:solidFill>
              </a:rPr>
              <a:t>MLP</a:t>
            </a:r>
            <a:r>
              <a:rPr lang="zh-CN" altLang="en-US" sz="2800" b="1" dirty="0">
                <a:solidFill>
                  <a:schemeClr val="bg1"/>
                </a:solidFill>
              </a:rPr>
              <a:t>：</a:t>
            </a:r>
            <a:endParaRPr lang="en-US" altLang="zh-CN" sz="2800" b="1" dirty="0">
              <a:solidFill>
                <a:schemeClr val="bg1"/>
              </a:solidFill>
            </a:endParaRPr>
          </a:p>
          <a:p>
            <a:pPr algn="ctr"/>
            <a:r>
              <a:rPr lang="en-US" altLang="zh-CN" sz="2800" b="1" dirty="0">
                <a:solidFill>
                  <a:schemeClr val="bg1"/>
                </a:solidFill>
              </a:rPr>
              <a:t>Full Connected network</a:t>
            </a:r>
            <a:endParaRPr lang="zh-CN" altLang="en-US" sz="2800" b="1" dirty="0">
              <a:solidFill>
                <a:schemeClr val="bg1"/>
              </a:solidFill>
            </a:endParaRPr>
          </a:p>
        </p:txBody>
      </p:sp>
      <p:sp>
        <p:nvSpPr>
          <p:cNvPr id="3" name="标题 2"/>
          <p:cNvSpPr>
            <a:spLocks noGrp="1"/>
          </p:cNvSpPr>
          <p:nvPr>
            <p:ph type="title"/>
          </p:nvPr>
        </p:nvSpPr>
        <p:spPr/>
        <p:txBody>
          <a:bodyPr/>
          <a:lstStyle/>
          <a:p>
            <a:r>
              <a:rPr lang="en-US" altLang="zh-CN" dirty="0">
                <a:solidFill>
                  <a:schemeClr val="tx1"/>
                </a:solidFill>
                <a:cs typeface="Times New Roman" panose="02020603050405020304" pitchFamily="18" charset="0"/>
              </a:rPr>
              <a:t>Flatten into Feature Vector</a:t>
            </a:r>
            <a:endParaRPr lang="zh-CN" altLang="en-US" dirty="0">
              <a:solidFill>
                <a:schemeClr val="tx1"/>
              </a:solidFill>
            </a:endParaRPr>
          </a:p>
        </p:txBody>
      </p:sp>
      <p:sp>
        <p:nvSpPr>
          <p:cNvPr id="9" name="页脚占位符 8"/>
          <p:cNvSpPr>
            <a:spLocks noGrp="1"/>
          </p:cNvSpPr>
          <p:nvPr>
            <p:ph type="ftr" sz="quarter" idx="11"/>
          </p:nvPr>
        </p:nvSpPr>
        <p:spPr/>
        <p:txBody>
          <a:bodyPr/>
          <a:lstStyle/>
          <a:p>
            <a:r>
              <a:rPr lang="en-US" altLang="zh-TW"/>
              <a:t>@2023 Stan Z. Li, Westlake University</a:t>
            </a:r>
            <a:endParaRPr lang="zh-TW" altLang="en-US" dirty="0"/>
          </a:p>
        </p:txBody>
      </p:sp>
      <p:sp>
        <p:nvSpPr>
          <p:cNvPr id="16" name="灯片编号占位符 15"/>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One Layer Perceptron for 10 Classes</a:t>
            </a:r>
            <a:endParaRPr lang="zh-CN" altLang="en-US" dirty="0"/>
          </a:p>
        </p:txBody>
      </p:sp>
      <p:sp>
        <p:nvSpPr>
          <p:cNvPr id="7" name="内容占位符 6"/>
          <p:cNvSpPr>
            <a:spLocks noGrp="1"/>
          </p:cNvSpPr>
          <p:nvPr>
            <p:ph idx="1"/>
          </p:nvPr>
        </p:nvSpPr>
        <p:spPr>
          <a:xfrm>
            <a:off x="931263" y="2961314"/>
            <a:ext cx="3970674" cy="1358908"/>
          </a:xfrm>
        </p:spPr>
        <p:txBody>
          <a:bodyPr>
            <a:normAutofit/>
          </a:bodyPr>
          <a:lstStyle/>
          <a:p>
            <a:pPr marL="0" indent="0" algn="ctr">
              <a:buNone/>
            </a:pPr>
            <a:r>
              <a:rPr lang="en-US" altLang="zh-CN" sz="2800" dirty="0"/>
              <a:t>32x32x3 image -&gt; </a:t>
            </a:r>
            <a:endParaRPr lang="en-US" altLang="zh-CN" sz="2800" dirty="0"/>
          </a:p>
          <a:p>
            <a:pPr marL="0" indent="0" algn="ctr">
              <a:buNone/>
            </a:pPr>
            <a:r>
              <a:rPr lang="en-US" altLang="zh-CN" sz="2800" dirty="0"/>
              <a:t>stretch to 3072 x 1 vector</a:t>
            </a:r>
            <a:endParaRPr lang="zh-CN" altLang="en-US" sz="2800" dirty="0"/>
          </a:p>
        </p:txBody>
      </p:sp>
      <p:pic>
        <p:nvPicPr>
          <p:cNvPr id="6" name="图片 5"/>
          <p:cNvPicPr>
            <a:picLocks noChangeAspect="1"/>
          </p:cNvPicPr>
          <p:nvPr/>
        </p:nvPicPr>
        <p:blipFill>
          <a:blip r:embed="rId1"/>
          <a:stretch>
            <a:fillRect/>
          </a:stretch>
        </p:blipFill>
        <p:spPr>
          <a:xfrm>
            <a:off x="847288" y="4280243"/>
            <a:ext cx="10268125" cy="1908779"/>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20801" t="6713" r="26024" b="6187"/>
          <a:stretch>
            <a:fillRect/>
          </a:stretch>
        </p:blipFill>
        <p:spPr>
          <a:xfrm>
            <a:off x="2261846" y="1733343"/>
            <a:ext cx="1041779" cy="986970"/>
          </a:xfrm>
          <a:prstGeom prst="rect">
            <a:avLst/>
          </a:prstGeom>
        </p:spPr>
      </p:pic>
      <p:sp>
        <p:nvSpPr>
          <p:cNvPr id="9" name="矩形 8"/>
          <p:cNvSpPr/>
          <p:nvPr/>
        </p:nvSpPr>
        <p:spPr>
          <a:xfrm>
            <a:off x="7583656" y="2413661"/>
            <a:ext cx="4408772" cy="1630045"/>
          </a:xfrm>
          <a:prstGeom prst="rect">
            <a:avLst/>
          </a:prstGeom>
        </p:spPr>
        <p:txBody>
          <a:bodyPr wrap="square">
            <a:spAutoFit/>
          </a:bodyPr>
          <a:lstStyle/>
          <a:p>
            <a:r>
              <a:rPr lang="en-US" altLang="zh-CN" sz="2000" b="1" dirty="0">
                <a:cs typeface="+mn-lt"/>
              </a:rPr>
              <a:t>The result of taking a dot product</a:t>
            </a:r>
            <a:endParaRPr lang="en-US" altLang="zh-CN" sz="2000" b="1" dirty="0">
              <a:cs typeface="+mn-lt"/>
            </a:endParaRPr>
          </a:p>
          <a:p>
            <a:r>
              <a:rPr lang="en-US" altLang="zh-CN" sz="2000" b="1" dirty="0">
                <a:cs typeface="+mn-lt"/>
              </a:rPr>
              <a:t>between a row of W and the input (3072-dimensional dot product) </a:t>
            </a:r>
            <a:endParaRPr lang="en-US" altLang="zh-CN" sz="2000" b="1" dirty="0">
              <a:cs typeface="+mn-lt"/>
            </a:endParaRPr>
          </a:p>
          <a:p>
            <a:r>
              <a:rPr lang="en-US" altLang="zh-CN" sz="2000" b="1" dirty="0">
                <a:cs typeface="+mn-lt"/>
              </a:rPr>
              <a:t>---</a:t>
            </a:r>
            <a:r>
              <a:rPr lang="zh-CN" altLang="en-US" sz="2000" b="1" dirty="0">
                <a:cs typeface="+mn-lt"/>
              </a:rPr>
              <a:t> </a:t>
            </a:r>
            <a:r>
              <a:rPr lang="en-US" altLang="zh-CN" sz="2000" b="1" dirty="0">
                <a:cs typeface="+mn-lt"/>
              </a:rPr>
              <a:t>correlation between input and a</a:t>
            </a:r>
            <a:r>
              <a:rPr lang="zh-CN" altLang="en-US" sz="2000" b="1" dirty="0">
                <a:cs typeface="+mn-lt"/>
              </a:rPr>
              <a:t> </a:t>
            </a:r>
            <a:r>
              <a:rPr lang="en-US" altLang="zh-CN" sz="2000" b="1" dirty="0">
                <a:cs typeface="+mn-lt"/>
              </a:rPr>
              <a:t>matched</a:t>
            </a:r>
            <a:r>
              <a:rPr lang="zh-CN" altLang="en-US" sz="2000" b="1" dirty="0">
                <a:cs typeface="+mn-lt"/>
              </a:rPr>
              <a:t> </a:t>
            </a:r>
            <a:r>
              <a:rPr lang="en-US" altLang="zh-CN" sz="2000" b="1" dirty="0">
                <a:cs typeface="+mn-lt"/>
              </a:rPr>
              <a:t>filter</a:t>
            </a:r>
            <a:r>
              <a:rPr lang="zh-CN" altLang="en-US" sz="2000" b="1" dirty="0">
                <a:cs typeface="+mn-lt"/>
              </a:rPr>
              <a:t> </a:t>
            </a:r>
            <a:r>
              <a:rPr lang="en-US" altLang="zh-CN" sz="2000" b="1" dirty="0">
                <a:cs typeface="+mn-lt"/>
              </a:rPr>
              <a:t>(kernel)</a:t>
            </a:r>
            <a:endParaRPr lang="en-US" altLang="zh-CN" sz="2000" b="1" dirty="0">
              <a:cs typeface="+mn-lt"/>
            </a:endParaRPr>
          </a:p>
        </p:txBody>
      </p:sp>
      <p:cxnSp>
        <p:nvCxnSpPr>
          <p:cNvPr id="11" name="直接箭头连接符 10"/>
          <p:cNvCxnSpPr/>
          <p:nvPr/>
        </p:nvCxnSpPr>
        <p:spPr>
          <a:xfrm>
            <a:off x="8749717" y="4152551"/>
            <a:ext cx="0" cy="7298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051722" y="4982093"/>
            <a:ext cx="1635852" cy="400110"/>
          </a:xfrm>
          <a:prstGeom prst="rect">
            <a:avLst/>
          </a:prstGeom>
        </p:spPr>
        <p:txBody>
          <a:bodyPr wrap="square">
            <a:spAutoFit/>
          </a:bodyPr>
          <a:lstStyle/>
          <a:p>
            <a:r>
              <a:rPr lang="en-US" altLang="zh-CN" sz="2000" b="1" dirty="0">
                <a:latin typeface="ArialMT"/>
              </a:rPr>
              <a:t>. . . . . . . . .</a:t>
            </a:r>
            <a:endParaRPr lang="en-US" altLang="zh-CN" sz="2000" b="1" dirty="0">
              <a:latin typeface="ArialMT"/>
            </a:endParaRPr>
          </a:p>
        </p:txBody>
      </p:sp>
      <p:sp>
        <p:nvSpPr>
          <p:cNvPr id="15" name="页脚占位符 14"/>
          <p:cNvSpPr>
            <a:spLocks noGrp="1"/>
          </p:cNvSpPr>
          <p:nvPr>
            <p:ph type="ftr" sz="quarter" idx="11"/>
          </p:nvPr>
        </p:nvSpPr>
        <p:spPr/>
        <p:txBody>
          <a:bodyPr/>
          <a:lstStyle/>
          <a:p>
            <a:r>
              <a:rPr lang="en-US" altLang="zh-TW"/>
              <a:t>@2023 Stan Z. Li, Westlake University</a:t>
            </a:r>
            <a:endParaRPr lang="zh-TW" altLang="en-US" dirty="0"/>
          </a:p>
        </p:txBody>
      </p:sp>
      <p:sp>
        <p:nvSpPr>
          <p:cNvPr id="16" name="灯片编号占位符 15"/>
          <p:cNvSpPr>
            <a:spLocks noGrp="1"/>
          </p:cNvSpPr>
          <p:nvPr>
            <p:ph type="sldNum" sz="quarter" idx="12"/>
          </p:nvPr>
        </p:nvSpPr>
        <p:spPr/>
        <p:txBody>
          <a:bodyPr/>
          <a:lstStyle/>
          <a:p>
            <a:fld id="{D7E73BF0-1322-481A-85B0-7D5783909D9E}" type="slidenum">
              <a:rPr lang="zh-TW" altLang="en-US" smtClean="0"/>
            </a:fld>
            <a:endParaRPr lang="zh-TW" altLang="en-US"/>
          </a:p>
        </p:txBody>
      </p:sp>
      <p:cxnSp>
        <p:nvCxnSpPr>
          <p:cNvPr id="4" name="直接箭头连接符 3"/>
          <p:cNvCxnSpPr/>
          <p:nvPr/>
        </p:nvCxnSpPr>
        <p:spPr>
          <a:xfrm>
            <a:off x="5067300" y="4517472"/>
            <a:ext cx="1002449" cy="334511"/>
          </a:xfrm>
          <a:prstGeom prst="straightConnector1">
            <a:avLst/>
          </a:prstGeom>
          <a:ln w="28575">
            <a:headEnd w="lg" len="lg"/>
            <a:tailEnd type="triangle"/>
          </a:ln>
        </p:spPr>
        <p:style>
          <a:lnRef idx="1">
            <a:schemeClr val="accent1"/>
          </a:lnRef>
          <a:fillRef idx="0">
            <a:schemeClr val="accent1"/>
          </a:fillRef>
          <a:effectRef idx="0">
            <a:schemeClr val="accent1"/>
          </a:effectRef>
          <a:fontRef idx="minor">
            <a:schemeClr val="tx1"/>
          </a:fontRef>
        </p:style>
      </p:cxnSp>
      <p:sp>
        <p:nvSpPr>
          <p:cNvPr id="13" name="内容占位符 6"/>
          <p:cNvSpPr txBox="1"/>
          <p:nvPr/>
        </p:nvSpPr>
        <p:spPr>
          <a:xfrm>
            <a:off x="5373322" y="6184190"/>
            <a:ext cx="3054241" cy="621963"/>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3200" b="1" kern="1200">
                <a:solidFill>
                  <a:schemeClr val="tx1">
                    <a:lumMod val="75000"/>
                    <a:lumOff val="25000"/>
                  </a:schemeClr>
                </a:solidFill>
                <a:latin typeface="+mn-lt"/>
                <a:ea typeface="微软雅黑" panose="020B0503020204020204" pitchFamily="34" charset="-122"/>
                <a:cs typeface="Arial" panose="020B0604020202020204" pitchFamily="34" charset="0"/>
              </a:defRPr>
            </a:lvl1pPr>
            <a:lvl2pPr marL="685800" indent="-228600" algn="l" defTabSz="914400" rtl="0" eaLnBrk="1" latinLnBrk="0" hangingPunct="1">
              <a:lnSpc>
                <a:spcPct val="125000"/>
              </a:lnSpc>
              <a:spcBef>
                <a:spcPts val="500"/>
              </a:spcBef>
              <a:buFont typeface="Calibri" panose="020F0502020204030204" pitchFamily="34" charset="0"/>
              <a:buChar char="−"/>
              <a:defRPr sz="2800" b="1" kern="1200">
                <a:solidFill>
                  <a:schemeClr val="tx1">
                    <a:lumMod val="75000"/>
                    <a:lumOff val="25000"/>
                  </a:schemeClr>
                </a:solidFill>
                <a:latin typeface="+mn-lt"/>
                <a:ea typeface="微软雅黑"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zh-CN" altLang="en-US" sz="2800" dirty="0"/>
          </a:p>
        </p:txBody>
      </p:sp>
      <p:sp>
        <p:nvSpPr>
          <p:cNvPr id="17" name="内容占位符 6"/>
          <p:cNvSpPr txBox="1"/>
          <p:nvPr/>
        </p:nvSpPr>
        <p:spPr>
          <a:xfrm>
            <a:off x="3797889" y="4102328"/>
            <a:ext cx="4543720" cy="6219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3200" b="1" kern="1200">
                <a:solidFill>
                  <a:schemeClr val="tx1">
                    <a:lumMod val="75000"/>
                    <a:lumOff val="25000"/>
                  </a:schemeClr>
                </a:solidFill>
                <a:latin typeface="+mn-lt"/>
                <a:ea typeface="微软雅黑" panose="020B0503020204020204" pitchFamily="34" charset="-122"/>
                <a:cs typeface="Arial" panose="020B0604020202020204" pitchFamily="34" charset="0"/>
              </a:defRPr>
            </a:lvl1pPr>
            <a:lvl2pPr marL="685800" indent="-228600" algn="l" defTabSz="914400" rtl="0" eaLnBrk="1" latinLnBrk="0" hangingPunct="1">
              <a:lnSpc>
                <a:spcPct val="125000"/>
              </a:lnSpc>
              <a:spcBef>
                <a:spcPts val="500"/>
              </a:spcBef>
              <a:buFont typeface="Calibri" panose="020F0502020204030204" pitchFamily="34" charset="0"/>
              <a:buChar char="−"/>
              <a:defRPr sz="2800" b="1" kern="1200">
                <a:solidFill>
                  <a:schemeClr val="tx1">
                    <a:lumMod val="75000"/>
                    <a:lumOff val="25000"/>
                  </a:schemeClr>
                </a:solidFill>
                <a:latin typeface="+mn-lt"/>
                <a:ea typeface="微软雅黑"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800" dirty="0">
                <a:solidFill>
                  <a:srgbClr val="C00000"/>
                </a:solidFill>
              </a:rPr>
              <a:t>10 convolution kernels (templates)</a:t>
            </a:r>
            <a:endParaRPr lang="zh-CN" altLang="en-US" sz="2800" dirty="0">
              <a:solidFill>
                <a:srgbClr val="C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13"/>
          <p:cNvSpPr/>
          <p:nvPr/>
        </p:nvSpPr>
        <p:spPr>
          <a:xfrm>
            <a:off x="108858" y="94756"/>
            <a:ext cx="12083142" cy="6025628"/>
          </a:xfrm>
          <a:prstGeom prst="rect">
            <a:avLst/>
          </a:prstGeom>
          <a:blipFill>
            <a:blip r:embed="rId1" cstate="print"/>
            <a:stretch>
              <a:fillRect/>
            </a:stretch>
          </a:blipFill>
        </p:spPr>
        <p:txBody>
          <a:bodyPr wrap="square" lIns="0" tIns="0" rIns="0" bIns="0" rtlCol="0"/>
          <a:lstStyle/>
          <a:p/>
        </p:txBody>
      </p:sp>
      <p:sp>
        <p:nvSpPr>
          <p:cNvPr id="8" name="页脚占位符 7"/>
          <p:cNvSpPr>
            <a:spLocks noGrp="1"/>
          </p:cNvSpPr>
          <p:nvPr>
            <p:ph type="ftr" sz="quarter" idx="11"/>
          </p:nvPr>
        </p:nvSpPr>
        <p:spPr/>
        <p:txBody>
          <a:bodyPr/>
          <a:lstStyle/>
          <a:p>
            <a:r>
              <a:rPr lang="en-US" altLang="zh-TW"/>
              <a:t>@2023 Stan Z. Li, Westlake University</a:t>
            </a:r>
            <a:endParaRPr lang="zh-TW" altLang="en-US" dirty="0"/>
          </a:p>
        </p:txBody>
      </p:sp>
      <p:sp>
        <p:nvSpPr>
          <p:cNvPr id="9" name="灯片编号占位符 8"/>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Closer Look: First Layer Filters</a:t>
            </a:r>
            <a:endParaRPr lang="zh-CN" altLang="en-US" dirty="0"/>
          </a:p>
        </p:txBody>
      </p:sp>
      <p:pic>
        <p:nvPicPr>
          <p:cNvPr id="6" name="图片 5"/>
          <p:cNvPicPr>
            <a:picLocks noChangeAspect="1"/>
          </p:cNvPicPr>
          <p:nvPr/>
        </p:nvPicPr>
        <p:blipFill>
          <a:blip r:embed="rId1"/>
          <a:stretch>
            <a:fillRect/>
          </a:stretch>
        </p:blipFill>
        <p:spPr>
          <a:xfrm>
            <a:off x="0" y="1726077"/>
            <a:ext cx="12192000" cy="4674124"/>
          </a:xfrm>
          <a:prstGeom prst="rect">
            <a:avLst/>
          </a:prstGeom>
        </p:spPr>
      </p:pic>
      <p:sp>
        <p:nvSpPr>
          <p:cNvPr id="3" name="页脚占位符 2"/>
          <p:cNvSpPr>
            <a:spLocks noGrp="1"/>
          </p:cNvSpPr>
          <p:nvPr>
            <p:ph type="ftr" sz="quarter" idx="11"/>
          </p:nvPr>
        </p:nvSpPr>
        <p:spPr/>
        <p:txBody>
          <a:bodyPr/>
          <a:lstStyle/>
          <a:p>
            <a:r>
              <a:rPr lang="en-US" altLang="zh-TW"/>
              <a:t>@2023 Stan Z. Li, Westlake University</a:t>
            </a:r>
            <a:endParaRPr lang="zh-TW" altLang="en-US" dirty="0"/>
          </a:p>
        </p:txBody>
      </p:sp>
      <p:sp>
        <p:nvSpPr>
          <p:cNvPr id="7" name="灯片编号占位符 6"/>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Closer Look: Intermediate Features</a:t>
            </a:r>
            <a:endParaRPr lang="zh-CN" altLang="en-US" dirty="0"/>
          </a:p>
        </p:txBody>
      </p:sp>
      <p:pic>
        <p:nvPicPr>
          <p:cNvPr id="6" name="图片 5"/>
          <p:cNvPicPr>
            <a:picLocks noChangeAspect="1"/>
          </p:cNvPicPr>
          <p:nvPr/>
        </p:nvPicPr>
        <p:blipFill>
          <a:blip r:embed="rId1"/>
          <a:stretch>
            <a:fillRect/>
          </a:stretch>
        </p:blipFill>
        <p:spPr>
          <a:xfrm>
            <a:off x="0" y="1630914"/>
            <a:ext cx="12192000" cy="4438680"/>
          </a:xfrm>
          <a:prstGeom prst="rect">
            <a:avLst/>
          </a:prstGeom>
        </p:spPr>
      </p:pic>
      <p:sp>
        <p:nvSpPr>
          <p:cNvPr id="7" name="页脚占位符 6"/>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Last Layer: Nearest Neighbors</a:t>
            </a:r>
            <a:endParaRPr lang="zh-CN" altLang="en-US" dirty="0"/>
          </a:p>
        </p:txBody>
      </p:sp>
      <p:pic>
        <p:nvPicPr>
          <p:cNvPr id="6" name="图片 5"/>
          <p:cNvPicPr>
            <a:picLocks noChangeAspect="1"/>
          </p:cNvPicPr>
          <p:nvPr/>
        </p:nvPicPr>
        <p:blipFill>
          <a:blip r:embed="rId1"/>
          <a:stretch>
            <a:fillRect/>
          </a:stretch>
        </p:blipFill>
        <p:spPr>
          <a:xfrm>
            <a:off x="829559" y="1268588"/>
            <a:ext cx="10246936" cy="5177399"/>
          </a:xfrm>
          <a:prstGeom prst="rect">
            <a:avLst/>
          </a:prstGeom>
        </p:spPr>
      </p:pic>
      <p:sp>
        <p:nvSpPr>
          <p:cNvPr id="3" name="页脚占位符 2"/>
          <p:cNvSpPr>
            <a:spLocks noGrp="1"/>
          </p:cNvSpPr>
          <p:nvPr>
            <p:ph type="ftr" sz="quarter" idx="11"/>
          </p:nvPr>
        </p:nvSpPr>
        <p:spPr/>
        <p:txBody>
          <a:bodyPr/>
          <a:lstStyle/>
          <a:p>
            <a:r>
              <a:rPr lang="en-US" altLang="zh-TW"/>
              <a:t>@2023 Stan Z. Li, Westlake University</a:t>
            </a:r>
            <a:endParaRPr lang="zh-TW" altLang="en-US" dirty="0"/>
          </a:p>
        </p:txBody>
      </p:sp>
      <p:sp>
        <p:nvSpPr>
          <p:cNvPr id="7" name="灯片编号占位符 6"/>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a:r>
              <a:rPr lang="en-US" altLang="zh-CN" dirty="0"/>
              <a:t>CNN Basic Structure: A Summary</a:t>
            </a:r>
            <a:endParaRPr lang="en-US" altLang="zh-CN" dirty="0"/>
          </a:p>
        </p:txBody>
      </p:sp>
      <p:sp>
        <p:nvSpPr>
          <p:cNvPr id="3" name="内容占位符 2"/>
          <p:cNvSpPr>
            <a:spLocks noGrp="1"/>
          </p:cNvSpPr>
          <p:nvPr>
            <p:ph idx="1"/>
          </p:nvPr>
        </p:nvSpPr>
        <p:spPr>
          <a:xfrm>
            <a:off x="447675" y="3062515"/>
            <a:ext cx="11127105" cy="2163536"/>
          </a:xfrm>
        </p:spPr>
        <p:txBody>
          <a:bodyPr>
            <a:normAutofit fontScale="85000" lnSpcReduction="20000"/>
          </a:bodyPr>
          <a:lstStyle/>
          <a:p>
            <a:r>
              <a:rPr lang="en-US" altLang="zh-CN" dirty="0"/>
              <a:t>Convolution filter</a:t>
            </a:r>
            <a:r>
              <a:rPr lang="en-US" altLang="zh-CN" b="0" dirty="0"/>
              <a:t>: inner product (</a:t>
            </a:r>
            <a:r>
              <a:rPr lang="en-US" altLang="zh-CN" b="0" dirty="0" err="1"/>
              <a:t>Kernel</a:t>
            </a:r>
            <a:r>
              <a:rPr lang="en-US" altLang="zh-CN" b="0" dirty="0" err="1">
                <a:ea typeface="Arial Unicode MS" panose="020B0604020202020204" pitchFamily="34" charset="-122"/>
                <a:cs typeface="Arial Unicode MS" panose="020B0604020202020204" pitchFamily="34" charset="-122"/>
              </a:rPr>
              <a:t>·RF</a:t>
            </a:r>
            <a:r>
              <a:rPr lang="en-US" altLang="zh-CN" b="0" dirty="0">
                <a:ea typeface="Arial Unicode MS" panose="020B0604020202020204" pitchFamily="34" charset="-122"/>
                <a:cs typeface="Arial Unicode MS" panose="020B0604020202020204" pitchFamily="34" charset="-122"/>
              </a:rPr>
              <a:t>) followed by </a:t>
            </a:r>
            <a:r>
              <a:rPr lang="en-US" altLang="zh-CN" b="0" dirty="0"/>
              <a:t>a nonlinear activation function at every location of input</a:t>
            </a:r>
            <a:endParaRPr lang="en-US" altLang="zh-CN" b="0" dirty="0"/>
          </a:p>
          <a:p>
            <a:r>
              <a:rPr lang="en-US" altLang="zh-CN" dirty="0"/>
              <a:t>CNN</a:t>
            </a:r>
            <a:r>
              <a:rPr lang="en-US" altLang="zh-CN" b="0" dirty="0"/>
              <a:t> = (Convolutional filter + Pooling)</a:t>
            </a:r>
            <a:r>
              <a:rPr lang="en-US" altLang="zh-CN" sz="4400" b="0" i="1" baseline="30000" dirty="0"/>
              <a:t>L </a:t>
            </a:r>
            <a:r>
              <a:rPr lang="en-US" altLang="zh-CN" b="0" dirty="0">
                <a:sym typeface="Wingdings" panose="05000000000000000000" pitchFamily="2" charset="2"/>
              </a:rPr>
              <a:t> </a:t>
            </a:r>
            <a:r>
              <a:rPr lang="en-US" altLang="zh-CN" b="0" dirty="0"/>
              <a:t>Outputs feature maps</a:t>
            </a:r>
            <a:endParaRPr lang="en-US" altLang="zh-CN" b="0" dirty="0"/>
          </a:p>
          <a:p>
            <a:r>
              <a:rPr lang="en-US" altLang="zh-CN" dirty="0"/>
              <a:t>Downstream tasks</a:t>
            </a:r>
            <a:r>
              <a:rPr lang="en-US" altLang="zh-CN" b="0" dirty="0"/>
              <a:t>: based on feature vectors (flattened maps)</a:t>
            </a:r>
            <a:endParaRPr lang="en-US" altLang="zh-CN" b="0" dirty="0">
              <a:highlight>
                <a:srgbClr val="FFFF00"/>
              </a:highlight>
            </a:endParaRPr>
          </a:p>
          <a:p>
            <a:endParaRPr lang="zh-CN" altLang="en-US" b="0" dirty="0"/>
          </a:p>
        </p:txBody>
      </p:sp>
      <p:sp>
        <p:nvSpPr>
          <p:cNvPr id="6" name="文本框 5"/>
          <p:cNvSpPr txBox="1"/>
          <p:nvPr/>
        </p:nvSpPr>
        <p:spPr>
          <a:xfrm>
            <a:off x="388622" y="1628775"/>
            <a:ext cx="11403328" cy="1077218"/>
          </a:xfrm>
          <a:prstGeom prst="rect">
            <a:avLst/>
          </a:prstGeom>
          <a:solidFill>
            <a:srgbClr val="FFFF00"/>
          </a:solidFill>
        </p:spPr>
        <p:txBody>
          <a:bodyPr wrap="square" lIns="108000" rIns="108000" rtlCol="0">
            <a:spAutoFit/>
          </a:bodyPr>
          <a:lstStyle/>
          <a:p>
            <a:r>
              <a:rPr lang="en-US" altLang="zh-CN" sz="3200" b="1" dirty="0"/>
              <a:t>The CNN is a cascade of nonlinear filtering (Kernel) transformation for the underlying data patches (Receptive Field -- RF)</a:t>
            </a:r>
            <a:endParaRPr lang="en-US" altLang="zh-CN" sz="3200" b="1" dirty="0"/>
          </a:p>
        </p:txBody>
      </p:sp>
      <p:sp>
        <p:nvSpPr>
          <p:cNvPr id="11" name="页脚占位符 10"/>
          <p:cNvSpPr>
            <a:spLocks noGrp="1"/>
          </p:cNvSpPr>
          <p:nvPr>
            <p:ph type="ftr" sz="quarter" idx="11"/>
          </p:nvPr>
        </p:nvSpPr>
        <p:spPr>
          <a:xfrm>
            <a:off x="154579" y="6524172"/>
            <a:ext cx="5159826" cy="333828"/>
          </a:xfrm>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a:spLocks noGrp="1"/>
          </p:cNvSpPr>
          <p:nvPr>
            <p:ph type="title"/>
          </p:nvPr>
        </p:nvSpPr>
        <p:spPr>
          <a:xfrm>
            <a:off x="0" y="239486"/>
            <a:ext cx="12192000" cy="986970"/>
          </a:xfrm>
        </p:spPr>
        <p:txBody>
          <a:bodyPr>
            <a:normAutofit/>
          </a:bodyPr>
          <a:lstStyle/>
          <a:p>
            <a:r>
              <a:rPr lang="en-US" altLang="zh-TW" dirty="0"/>
              <a:t>Outline</a:t>
            </a:r>
            <a:endParaRPr lang="zh-TW" altLang="en-US" dirty="0"/>
          </a:p>
        </p:txBody>
      </p:sp>
      <p:sp>
        <p:nvSpPr>
          <p:cNvPr id="11" name="内容占位符 3"/>
          <p:cNvSpPr>
            <a:spLocks noGrp="1"/>
          </p:cNvSpPr>
          <p:nvPr>
            <p:ph idx="1"/>
          </p:nvPr>
        </p:nvSpPr>
        <p:spPr>
          <a:xfrm>
            <a:off x="1367692" y="1625600"/>
            <a:ext cx="9339385" cy="4931507"/>
          </a:xfrm>
        </p:spPr>
        <p:txBody>
          <a:bodyPr>
            <a:normAutofit/>
          </a:bodyPr>
          <a:lstStyle/>
          <a:p>
            <a:pPr marL="514350" indent="-514350">
              <a:buFont typeface="+mj-lt"/>
              <a:buAutoNum type="arabicPeriod"/>
            </a:pPr>
            <a:r>
              <a:rPr lang="en-US" altLang="zh-CN" dirty="0">
                <a:solidFill>
                  <a:schemeClr val="bg2">
                    <a:lumMod val="50000"/>
                  </a:schemeClr>
                </a:solidFill>
                <a:effectLst/>
                <a:cs typeface="+mn-lt"/>
                <a:sym typeface="+mn-ea"/>
              </a:rPr>
              <a:t>Multilayer Perceptron</a:t>
            </a:r>
            <a:endParaRPr lang="en-US" altLang="zh-CN" dirty="0">
              <a:solidFill>
                <a:schemeClr val="bg2">
                  <a:lumMod val="50000"/>
                </a:schemeClr>
              </a:solidFill>
            </a:endParaRPr>
          </a:p>
          <a:p>
            <a:pPr marL="514350" indent="-514350">
              <a:buFont typeface="+mj-lt"/>
              <a:buAutoNum type="arabicPeriod"/>
            </a:pPr>
            <a:r>
              <a:rPr lang="en-US" altLang="zh-CN" dirty="0">
                <a:solidFill>
                  <a:schemeClr val="bg2">
                    <a:lumMod val="50000"/>
                  </a:schemeClr>
                </a:solidFill>
              </a:rPr>
              <a:t>Training and Optimization </a:t>
            </a:r>
            <a:endParaRPr lang="en-US" altLang="zh-CN" dirty="0">
              <a:solidFill>
                <a:schemeClr val="bg2">
                  <a:lumMod val="50000"/>
                </a:schemeClr>
              </a:solidFill>
            </a:endParaRPr>
          </a:p>
          <a:p>
            <a:pPr marL="514350" indent="-514350">
              <a:buFont typeface="+mj-lt"/>
              <a:buAutoNum type="arabicPeriod"/>
            </a:pPr>
            <a:r>
              <a:rPr lang="en-US" altLang="zh-CN" dirty="0">
                <a:solidFill>
                  <a:schemeClr val="bg2">
                    <a:lumMod val="50000"/>
                  </a:schemeClr>
                </a:solidFill>
              </a:rPr>
              <a:t>Convolution Neural Networks</a:t>
            </a:r>
            <a:endParaRPr lang="en-US" altLang="zh-CN" dirty="0">
              <a:solidFill>
                <a:schemeClr val="bg2">
                  <a:lumMod val="50000"/>
                </a:schemeClr>
              </a:solidFill>
            </a:endParaRPr>
          </a:p>
          <a:p>
            <a:pPr marL="514350" indent="-514350">
              <a:buFont typeface="+mj-lt"/>
              <a:buAutoNum type="arabicPeriod"/>
            </a:pPr>
            <a:r>
              <a:rPr lang="en-US" altLang="zh-CN" dirty="0">
                <a:solidFill>
                  <a:schemeClr val="tx1"/>
                </a:solidFill>
                <a:sym typeface="+mn-ea"/>
              </a:rPr>
              <a:t>Classic CNN Model Architectures</a:t>
            </a:r>
            <a:endParaRPr lang="en-US" altLang="zh-CN" dirty="0">
              <a:solidFill>
                <a:schemeClr val="tx1"/>
              </a:solidFill>
              <a:sym typeface="+mn-ea"/>
            </a:endParaRPr>
          </a:p>
        </p:txBody>
      </p:sp>
      <p:sp>
        <p:nvSpPr>
          <p:cNvPr id="12" name="页脚占位符 11"/>
          <p:cNvSpPr>
            <a:spLocks noGrp="1"/>
          </p:cNvSpPr>
          <p:nvPr>
            <p:ph type="ftr" sz="quarter" idx="11"/>
            <p:custDataLst>
              <p:tags r:id="rId1"/>
            </p:custDataLst>
          </p:nvPr>
        </p:nvSpPr>
        <p:spPr/>
        <p:txBody>
          <a:bodyPr/>
          <a:p>
            <a:r>
              <a:rPr lang="en-US" altLang="zh-TW"/>
              <a:t>@2023 Stan Z. Li, Westlake University</a:t>
            </a:r>
            <a:endParaRPr lang="zh-TW"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18422" y="1964662"/>
            <a:ext cx="10696432" cy="2810566"/>
            <a:chOff x="482893" y="1668901"/>
            <a:chExt cx="10696432" cy="2810566"/>
          </a:xfrm>
        </p:grpSpPr>
        <p:sp>
          <p:nvSpPr>
            <p:cNvPr id="6" name="矩形: 圆角 5"/>
            <p:cNvSpPr/>
            <p:nvPr/>
          </p:nvSpPr>
          <p:spPr>
            <a:xfrm>
              <a:off x="482893" y="2603289"/>
              <a:ext cx="1792224" cy="707886"/>
            </a:xfrm>
            <a:prstGeom prst="roundRect">
              <a:avLst/>
            </a:prstGeom>
            <a:solidFill>
              <a:srgbClr val="0070C0"/>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err="1">
                  <a:solidFill>
                    <a:schemeClr val="bg1"/>
                  </a:solidFill>
                </a:rPr>
                <a:t>LeNet</a:t>
              </a:r>
              <a:endParaRPr lang="zh-CN" altLang="en-US" sz="2800" dirty="0">
                <a:solidFill>
                  <a:schemeClr val="bg1"/>
                </a:solidFill>
              </a:endParaRPr>
            </a:p>
          </p:txBody>
        </p:sp>
        <p:sp>
          <p:nvSpPr>
            <p:cNvPr id="10" name="矩形: 圆角 9"/>
            <p:cNvSpPr/>
            <p:nvPr/>
          </p:nvSpPr>
          <p:spPr>
            <a:xfrm>
              <a:off x="3095460" y="2603289"/>
              <a:ext cx="1792224" cy="707886"/>
            </a:xfrm>
            <a:prstGeom prst="roundRect">
              <a:avLst/>
            </a:prstGeom>
            <a:solidFill>
              <a:srgbClr val="0070C0"/>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err="1">
                  <a:solidFill>
                    <a:schemeClr val="bg1"/>
                  </a:solidFill>
                </a:rPr>
                <a:t>AlexNet</a:t>
              </a:r>
              <a:endParaRPr lang="zh-CN" altLang="en-US" sz="2800" dirty="0">
                <a:solidFill>
                  <a:schemeClr val="bg1"/>
                </a:solidFill>
              </a:endParaRPr>
            </a:p>
          </p:txBody>
        </p:sp>
        <p:sp>
          <p:nvSpPr>
            <p:cNvPr id="12" name="矩形: 圆角 11"/>
            <p:cNvSpPr/>
            <p:nvPr/>
          </p:nvSpPr>
          <p:spPr>
            <a:xfrm>
              <a:off x="5937504" y="1668901"/>
              <a:ext cx="1792224" cy="707886"/>
            </a:xfrm>
            <a:prstGeom prst="roundRect">
              <a:avLst/>
            </a:prstGeom>
            <a:solidFill>
              <a:srgbClr val="0070C0"/>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solidFill>
                    <a:schemeClr val="bg1"/>
                  </a:solidFill>
                </a:rPr>
                <a:t>NIN</a:t>
              </a:r>
              <a:endParaRPr lang="zh-CN" altLang="en-US" sz="2800" dirty="0">
                <a:solidFill>
                  <a:schemeClr val="bg1"/>
                </a:solidFill>
              </a:endParaRPr>
            </a:p>
          </p:txBody>
        </p:sp>
        <p:sp>
          <p:nvSpPr>
            <p:cNvPr id="13" name="矩形: 圆角 12"/>
            <p:cNvSpPr/>
            <p:nvPr/>
          </p:nvSpPr>
          <p:spPr>
            <a:xfrm>
              <a:off x="5937503" y="3685100"/>
              <a:ext cx="1792224" cy="707886"/>
            </a:xfrm>
            <a:prstGeom prst="roundRect">
              <a:avLst/>
            </a:prstGeom>
            <a:solidFill>
              <a:srgbClr val="0070C0"/>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err="1">
                  <a:solidFill>
                    <a:schemeClr val="bg1"/>
                  </a:solidFill>
                </a:rPr>
                <a:t>VGGNet</a:t>
              </a:r>
              <a:endParaRPr lang="zh-CN" altLang="en-US" sz="2800" dirty="0">
                <a:solidFill>
                  <a:schemeClr val="bg1"/>
                </a:solidFill>
              </a:endParaRPr>
            </a:p>
          </p:txBody>
        </p:sp>
        <p:sp>
          <p:nvSpPr>
            <p:cNvPr id="14" name="矩形: 圆角 13"/>
            <p:cNvSpPr/>
            <p:nvPr/>
          </p:nvSpPr>
          <p:spPr>
            <a:xfrm>
              <a:off x="8820913" y="1668901"/>
              <a:ext cx="1792224" cy="707886"/>
            </a:xfrm>
            <a:prstGeom prst="roundRect">
              <a:avLst/>
            </a:prstGeom>
            <a:solidFill>
              <a:srgbClr val="0070C0"/>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solidFill>
                    <a:schemeClr val="bg1"/>
                  </a:solidFill>
                </a:rPr>
                <a:t>Inception</a:t>
              </a:r>
              <a:endParaRPr lang="en-US" altLang="zh-CN" sz="2400" dirty="0">
                <a:solidFill>
                  <a:schemeClr val="bg1"/>
                </a:solidFill>
              </a:endParaRPr>
            </a:p>
            <a:p>
              <a:pPr algn="ctr"/>
              <a:r>
                <a:rPr lang="en-US" altLang="zh-CN" sz="2400" dirty="0">
                  <a:solidFill>
                    <a:schemeClr val="bg1"/>
                  </a:solidFill>
                </a:rPr>
                <a:t>(</a:t>
              </a:r>
              <a:r>
                <a:rPr lang="en-US" altLang="zh-CN" sz="2400" dirty="0" err="1">
                  <a:solidFill>
                    <a:schemeClr val="bg1"/>
                  </a:solidFill>
                </a:rPr>
                <a:t>GoogLeNet</a:t>
              </a:r>
              <a:r>
                <a:rPr lang="en-US" altLang="zh-CN" sz="2400" dirty="0">
                  <a:solidFill>
                    <a:schemeClr val="bg1"/>
                  </a:solidFill>
                </a:rPr>
                <a:t>)</a:t>
              </a:r>
              <a:endParaRPr lang="zh-CN" altLang="en-US" sz="2400" dirty="0">
                <a:solidFill>
                  <a:schemeClr val="bg1"/>
                </a:solidFill>
              </a:endParaRPr>
            </a:p>
          </p:txBody>
        </p:sp>
        <p:sp>
          <p:nvSpPr>
            <p:cNvPr id="15" name="矩形: 圆角 14"/>
            <p:cNvSpPr/>
            <p:nvPr/>
          </p:nvSpPr>
          <p:spPr>
            <a:xfrm>
              <a:off x="8820913" y="3771581"/>
              <a:ext cx="1792224" cy="707886"/>
            </a:xfrm>
            <a:prstGeom prst="roundRect">
              <a:avLst/>
            </a:prstGeom>
            <a:solidFill>
              <a:srgbClr val="0070C0"/>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err="1">
                  <a:solidFill>
                    <a:schemeClr val="bg1"/>
                  </a:solidFill>
                </a:rPr>
                <a:t>ResNet</a:t>
              </a:r>
              <a:endParaRPr lang="zh-CN" altLang="en-US" sz="2800" dirty="0">
                <a:solidFill>
                  <a:schemeClr val="bg1"/>
                </a:solidFill>
              </a:endParaRPr>
            </a:p>
          </p:txBody>
        </p:sp>
        <p:sp>
          <p:nvSpPr>
            <p:cNvPr id="7" name="箭头: 右 6"/>
            <p:cNvSpPr/>
            <p:nvPr/>
          </p:nvSpPr>
          <p:spPr>
            <a:xfrm>
              <a:off x="2414016" y="2840439"/>
              <a:ext cx="542545" cy="233586"/>
            </a:xfrm>
            <a:prstGeom prst="rightArrow">
              <a:avLst/>
            </a:prstGeom>
            <a:solidFill>
              <a:schemeClr val="accent1">
                <a:lumMod val="60000"/>
                <a:lumOff val="40000"/>
              </a:schemeClr>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箭头: 右 15"/>
            <p:cNvSpPr/>
            <p:nvPr/>
          </p:nvSpPr>
          <p:spPr>
            <a:xfrm rot="19562481">
              <a:off x="5026631" y="2288211"/>
              <a:ext cx="871763" cy="266352"/>
            </a:xfrm>
            <a:prstGeom prst="rightArrow">
              <a:avLst/>
            </a:prstGeom>
            <a:solidFill>
              <a:schemeClr val="accent1">
                <a:lumMod val="60000"/>
                <a:lumOff val="40000"/>
              </a:schemeClr>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箭头: 右 16"/>
            <p:cNvSpPr/>
            <p:nvPr/>
          </p:nvSpPr>
          <p:spPr>
            <a:xfrm rot="1973896">
              <a:off x="5063305" y="3440740"/>
              <a:ext cx="871763" cy="266352"/>
            </a:xfrm>
            <a:prstGeom prst="rightArrow">
              <a:avLst/>
            </a:prstGeom>
            <a:solidFill>
              <a:schemeClr val="accent1">
                <a:lumMod val="60000"/>
                <a:lumOff val="40000"/>
              </a:schemeClr>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箭头: 右 17"/>
            <p:cNvSpPr/>
            <p:nvPr/>
          </p:nvSpPr>
          <p:spPr>
            <a:xfrm>
              <a:off x="8004048" y="1948442"/>
              <a:ext cx="542545" cy="233586"/>
            </a:xfrm>
            <a:prstGeom prst="rightArrow">
              <a:avLst/>
            </a:prstGeom>
            <a:solidFill>
              <a:schemeClr val="accent1">
                <a:lumMod val="60000"/>
                <a:lumOff val="40000"/>
              </a:schemeClr>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箭头: 右 18"/>
            <p:cNvSpPr/>
            <p:nvPr/>
          </p:nvSpPr>
          <p:spPr>
            <a:xfrm>
              <a:off x="8004046" y="4034721"/>
              <a:ext cx="542545" cy="233586"/>
            </a:xfrm>
            <a:prstGeom prst="rightArrow">
              <a:avLst/>
            </a:prstGeom>
            <a:solidFill>
              <a:schemeClr val="accent1">
                <a:lumMod val="60000"/>
                <a:lumOff val="40000"/>
              </a:schemeClr>
            </a:solid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文本框 19"/>
            <p:cNvSpPr txBox="1"/>
            <p:nvPr/>
          </p:nvSpPr>
          <p:spPr>
            <a:xfrm>
              <a:off x="5958100" y="2332256"/>
              <a:ext cx="5221225" cy="523220"/>
            </a:xfrm>
            <a:prstGeom prst="rect">
              <a:avLst/>
            </a:prstGeom>
            <a:noFill/>
          </p:spPr>
          <p:txBody>
            <a:bodyPr wrap="square" rtlCol="0">
              <a:spAutoFit/>
            </a:bodyPr>
            <a:lstStyle/>
            <a:p>
              <a:r>
                <a:rPr lang="en-US" altLang="zh-CN" sz="2800" b="1" dirty="0">
                  <a:solidFill>
                    <a:srgbClr val="00B050"/>
                  </a:solidFill>
                </a:rPr>
                <a:t>Improvement in CNN Structure</a:t>
              </a:r>
              <a:endParaRPr lang="zh-CN" altLang="en-US" sz="2800" b="1" dirty="0">
                <a:solidFill>
                  <a:srgbClr val="00B050"/>
                </a:solidFill>
              </a:endParaRPr>
            </a:p>
          </p:txBody>
        </p:sp>
        <p:sp>
          <p:nvSpPr>
            <p:cNvPr id="21" name="文本框 20"/>
            <p:cNvSpPr txBox="1"/>
            <p:nvPr/>
          </p:nvSpPr>
          <p:spPr>
            <a:xfrm>
              <a:off x="5970165" y="3188561"/>
              <a:ext cx="5097667" cy="523220"/>
            </a:xfrm>
            <a:prstGeom prst="rect">
              <a:avLst/>
            </a:prstGeom>
            <a:noFill/>
          </p:spPr>
          <p:txBody>
            <a:bodyPr wrap="square" rtlCol="0">
              <a:spAutoFit/>
            </a:bodyPr>
            <a:lstStyle/>
            <a:p>
              <a:r>
                <a:rPr lang="en-US" altLang="zh-CN" sz="2800" b="1" dirty="0">
                  <a:solidFill>
                    <a:srgbClr val="00B050"/>
                  </a:solidFill>
                </a:rPr>
                <a:t>Further Improvement in Depth</a:t>
              </a:r>
              <a:endParaRPr lang="zh-CN" altLang="en-US" sz="2800" b="1" dirty="0">
                <a:solidFill>
                  <a:srgbClr val="00B050"/>
                </a:solidFill>
              </a:endParaRPr>
            </a:p>
          </p:txBody>
        </p:sp>
      </p:grpSp>
      <p:sp>
        <p:nvSpPr>
          <p:cNvPr id="3" name="标题 2"/>
          <p:cNvSpPr>
            <a:spLocks noGrp="1"/>
          </p:cNvSpPr>
          <p:nvPr>
            <p:ph type="title"/>
          </p:nvPr>
        </p:nvSpPr>
        <p:spPr/>
        <p:txBody>
          <a:bodyPr/>
          <a:lstStyle/>
          <a:p>
            <a:r>
              <a:rPr lang="en-US" altLang="zh-CN" dirty="0">
                <a:solidFill>
                  <a:schemeClr val="tx1"/>
                </a:solidFill>
              </a:rPr>
              <a:t>Overview: Classic Network Structures</a:t>
            </a:r>
            <a:endParaRPr lang="zh-CN" altLang="en-US" dirty="0">
              <a:solidFill>
                <a:schemeClr val="tx1"/>
              </a:solidFill>
            </a:endParaRPr>
          </a:p>
        </p:txBody>
      </p:sp>
      <p:cxnSp>
        <p:nvCxnSpPr>
          <p:cNvPr id="22" name="直接箭头连接符 21"/>
          <p:cNvCxnSpPr/>
          <p:nvPr/>
        </p:nvCxnSpPr>
        <p:spPr>
          <a:xfrm>
            <a:off x="1017536" y="6093075"/>
            <a:ext cx="10220511" cy="913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00101" y="5397429"/>
            <a:ext cx="1533524" cy="523221"/>
          </a:xfrm>
          <a:prstGeom prst="rect">
            <a:avLst/>
          </a:prstGeom>
          <a:noFill/>
        </p:spPr>
        <p:txBody>
          <a:bodyPr wrap="square" rtlCol="0">
            <a:spAutoFit/>
          </a:bodyPr>
          <a:lstStyle/>
          <a:p>
            <a:pPr algn="ctr"/>
            <a:r>
              <a:rPr lang="en-US" altLang="zh-CN" sz="2800" b="1" dirty="0">
                <a:solidFill>
                  <a:schemeClr val="accent2"/>
                </a:solidFill>
              </a:rPr>
              <a:t>LeNet-5</a:t>
            </a:r>
            <a:endParaRPr lang="zh-CN" altLang="en-US" sz="2800" b="1" dirty="0">
              <a:solidFill>
                <a:schemeClr val="accent2"/>
              </a:solidFill>
            </a:endParaRPr>
          </a:p>
        </p:txBody>
      </p:sp>
      <p:sp>
        <p:nvSpPr>
          <p:cNvPr id="31" name="文本框 30"/>
          <p:cNvSpPr txBox="1"/>
          <p:nvPr/>
        </p:nvSpPr>
        <p:spPr>
          <a:xfrm>
            <a:off x="3893563" y="5397429"/>
            <a:ext cx="1632970" cy="523177"/>
          </a:xfrm>
          <a:prstGeom prst="rect">
            <a:avLst/>
          </a:prstGeom>
          <a:noFill/>
          <a:ln>
            <a:noFill/>
          </a:ln>
        </p:spPr>
        <p:txBody>
          <a:bodyPr wrap="square" rtlCol="0">
            <a:spAutoFit/>
          </a:bodyPr>
          <a:lstStyle/>
          <a:p>
            <a:pPr algn="ctr"/>
            <a:r>
              <a:rPr lang="en-US" altLang="zh-CN" sz="2800" b="1" dirty="0" err="1">
                <a:solidFill>
                  <a:schemeClr val="accent2"/>
                </a:solidFill>
              </a:rPr>
              <a:t>AlexNet</a:t>
            </a:r>
            <a:endParaRPr lang="zh-CN" altLang="en-US" sz="2800" b="1" dirty="0">
              <a:solidFill>
                <a:schemeClr val="accent2"/>
              </a:solidFill>
            </a:endParaRPr>
          </a:p>
        </p:txBody>
      </p:sp>
      <p:sp>
        <p:nvSpPr>
          <p:cNvPr id="33" name="文本框 32"/>
          <p:cNvSpPr txBox="1"/>
          <p:nvPr/>
        </p:nvSpPr>
        <p:spPr>
          <a:xfrm>
            <a:off x="5650192" y="5397429"/>
            <a:ext cx="1100457" cy="523177"/>
          </a:xfrm>
          <a:prstGeom prst="rect">
            <a:avLst/>
          </a:prstGeom>
          <a:noFill/>
        </p:spPr>
        <p:txBody>
          <a:bodyPr wrap="square" rtlCol="0">
            <a:spAutoFit/>
          </a:bodyPr>
          <a:lstStyle/>
          <a:p>
            <a:pPr algn="ctr"/>
            <a:r>
              <a:rPr lang="en-US" altLang="zh-CN" sz="2800" b="1" dirty="0">
                <a:solidFill>
                  <a:schemeClr val="accent2"/>
                </a:solidFill>
              </a:rPr>
              <a:t>NIN</a:t>
            </a:r>
            <a:endParaRPr lang="zh-CN" altLang="en-US" sz="2800" b="1" dirty="0">
              <a:solidFill>
                <a:schemeClr val="accent2"/>
              </a:solidFill>
            </a:endParaRPr>
          </a:p>
        </p:txBody>
      </p:sp>
      <p:sp>
        <p:nvSpPr>
          <p:cNvPr id="34" name="文本框 33"/>
          <p:cNvSpPr txBox="1"/>
          <p:nvPr/>
        </p:nvSpPr>
        <p:spPr>
          <a:xfrm>
            <a:off x="6811559" y="4783223"/>
            <a:ext cx="1937997" cy="1384996"/>
          </a:xfrm>
          <a:prstGeom prst="rect">
            <a:avLst/>
          </a:prstGeom>
          <a:noFill/>
        </p:spPr>
        <p:txBody>
          <a:bodyPr wrap="square" rtlCol="0">
            <a:spAutoFit/>
          </a:bodyPr>
          <a:lstStyle/>
          <a:p>
            <a:pPr algn="ctr"/>
            <a:r>
              <a:rPr lang="en-US" altLang="zh-CN" sz="2800" b="1" dirty="0">
                <a:solidFill>
                  <a:schemeClr val="accent2"/>
                </a:solidFill>
              </a:rPr>
              <a:t>Inception</a:t>
            </a:r>
            <a:endParaRPr lang="en-US" altLang="zh-CN" sz="2800" b="1" dirty="0">
              <a:solidFill>
                <a:schemeClr val="accent2"/>
              </a:solidFill>
            </a:endParaRPr>
          </a:p>
          <a:p>
            <a:pPr algn="ctr"/>
            <a:r>
              <a:rPr lang="en-US" altLang="zh-CN" sz="2800" b="1" dirty="0" err="1">
                <a:solidFill>
                  <a:schemeClr val="accent2"/>
                </a:solidFill>
              </a:rPr>
              <a:t>GoogleNet</a:t>
            </a:r>
            <a:endParaRPr lang="en-US" altLang="zh-CN" sz="2800" b="1" dirty="0">
              <a:solidFill>
                <a:schemeClr val="accent2"/>
              </a:solidFill>
            </a:endParaRPr>
          </a:p>
          <a:p>
            <a:pPr algn="ctr"/>
            <a:r>
              <a:rPr lang="en-US" altLang="zh-CN" sz="2800" b="1" dirty="0">
                <a:solidFill>
                  <a:schemeClr val="accent2"/>
                </a:solidFill>
              </a:rPr>
              <a:t>VGG</a:t>
            </a:r>
            <a:endParaRPr lang="zh-CN" altLang="en-US" sz="2800" b="1" dirty="0">
              <a:solidFill>
                <a:schemeClr val="accent2"/>
              </a:solidFill>
            </a:endParaRPr>
          </a:p>
        </p:txBody>
      </p:sp>
      <p:sp>
        <p:nvSpPr>
          <p:cNvPr id="35" name="文本框 34"/>
          <p:cNvSpPr txBox="1"/>
          <p:nvPr/>
        </p:nvSpPr>
        <p:spPr>
          <a:xfrm>
            <a:off x="8778215" y="5397426"/>
            <a:ext cx="1339084" cy="523177"/>
          </a:xfrm>
          <a:prstGeom prst="rect">
            <a:avLst/>
          </a:prstGeom>
          <a:noFill/>
        </p:spPr>
        <p:txBody>
          <a:bodyPr wrap="square" rtlCol="0">
            <a:spAutoFit/>
          </a:bodyPr>
          <a:lstStyle/>
          <a:p>
            <a:pPr algn="ctr"/>
            <a:r>
              <a:rPr lang="en-US" altLang="zh-CN" sz="2800" b="1" dirty="0" err="1">
                <a:solidFill>
                  <a:schemeClr val="accent2"/>
                </a:solidFill>
              </a:rPr>
              <a:t>ResNet</a:t>
            </a:r>
            <a:endParaRPr lang="zh-CN" altLang="en-US" sz="2800" b="1" dirty="0">
              <a:solidFill>
                <a:schemeClr val="accent2"/>
              </a:solidFill>
            </a:endParaRPr>
          </a:p>
        </p:txBody>
      </p:sp>
      <p:sp>
        <p:nvSpPr>
          <p:cNvPr id="37" name="文本框 36"/>
          <p:cNvSpPr txBox="1"/>
          <p:nvPr/>
        </p:nvSpPr>
        <p:spPr>
          <a:xfrm>
            <a:off x="1044456" y="6102213"/>
            <a:ext cx="1110475" cy="523176"/>
          </a:xfrm>
          <a:prstGeom prst="rect">
            <a:avLst/>
          </a:prstGeom>
          <a:noFill/>
        </p:spPr>
        <p:txBody>
          <a:bodyPr wrap="square" rtlCol="0">
            <a:spAutoFit/>
          </a:bodyPr>
          <a:lstStyle/>
          <a:p>
            <a:r>
              <a:rPr lang="en-US" altLang="zh-CN" sz="2800" b="1" dirty="0"/>
              <a:t>1989</a:t>
            </a:r>
            <a:endParaRPr lang="zh-CN" altLang="en-US" sz="2800" b="1" dirty="0"/>
          </a:p>
        </p:txBody>
      </p:sp>
      <p:sp>
        <p:nvSpPr>
          <p:cNvPr id="38" name="文本框 37"/>
          <p:cNvSpPr txBox="1"/>
          <p:nvPr/>
        </p:nvSpPr>
        <p:spPr>
          <a:xfrm>
            <a:off x="4271269" y="6121772"/>
            <a:ext cx="1110475" cy="523176"/>
          </a:xfrm>
          <a:prstGeom prst="rect">
            <a:avLst/>
          </a:prstGeom>
          <a:noFill/>
        </p:spPr>
        <p:txBody>
          <a:bodyPr wrap="square" rtlCol="0">
            <a:spAutoFit/>
          </a:bodyPr>
          <a:lstStyle/>
          <a:p>
            <a:r>
              <a:rPr lang="en-US" altLang="zh-CN" sz="2800" b="1" dirty="0"/>
              <a:t>2012</a:t>
            </a:r>
            <a:endParaRPr lang="zh-CN" altLang="en-US" sz="2800" b="1" dirty="0"/>
          </a:p>
        </p:txBody>
      </p:sp>
      <p:sp>
        <p:nvSpPr>
          <p:cNvPr id="39" name="文本框 38"/>
          <p:cNvSpPr txBox="1"/>
          <p:nvPr/>
        </p:nvSpPr>
        <p:spPr>
          <a:xfrm>
            <a:off x="5798953" y="6121772"/>
            <a:ext cx="1110475" cy="523176"/>
          </a:xfrm>
          <a:prstGeom prst="rect">
            <a:avLst/>
          </a:prstGeom>
          <a:noFill/>
        </p:spPr>
        <p:txBody>
          <a:bodyPr wrap="square" rtlCol="0">
            <a:spAutoFit/>
          </a:bodyPr>
          <a:lstStyle/>
          <a:p>
            <a:r>
              <a:rPr lang="en-US" altLang="zh-CN" sz="2800" b="1" dirty="0"/>
              <a:t>2013</a:t>
            </a:r>
            <a:endParaRPr lang="zh-CN" altLang="en-US" sz="2800" b="1" dirty="0"/>
          </a:p>
        </p:txBody>
      </p:sp>
      <p:sp>
        <p:nvSpPr>
          <p:cNvPr id="40" name="文本框 39"/>
          <p:cNvSpPr txBox="1"/>
          <p:nvPr/>
        </p:nvSpPr>
        <p:spPr>
          <a:xfrm>
            <a:off x="7381849" y="6121772"/>
            <a:ext cx="1110475" cy="523176"/>
          </a:xfrm>
          <a:prstGeom prst="rect">
            <a:avLst/>
          </a:prstGeom>
          <a:noFill/>
        </p:spPr>
        <p:txBody>
          <a:bodyPr wrap="square" rtlCol="0">
            <a:spAutoFit/>
          </a:bodyPr>
          <a:lstStyle/>
          <a:p>
            <a:r>
              <a:rPr lang="en-US" altLang="zh-CN" sz="2800" b="1" dirty="0"/>
              <a:t>2014</a:t>
            </a:r>
            <a:endParaRPr lang="zh-CN" altLang="en-US" sz="2800" b="1" dirty="0"/>
          </a:p>
        </p:txBody>
      </p:sp>
      <p:sp>
        <p:nvSpPr>
          <p:cNvPr id="41" name="文本框 40"/>
          <p:cNvSpPr txBox="1"/>
          <p:nvPr/>
        </p:nvSpPr>
        <p:spPr>
          <a:xfrm>
            <a:off x="8956942" y="6089099"/>
            <a:ext cx="1110475" cy="523176"/>
          </a:xfrm>
          <a:prstGeom prst="rect">
            <a:avLst/>
          </a:prstGeom>
          <a:noFill/>
        </p:spPr>
        <p:txBody>
          <a:bodyPr wrap="square" rtlCol="0">
            <a:spAutoFit/>
          </a:bodyPr>
          <a:lstStyle/>
          <a:p>
            <a:r>
              <a:rPr lang="en-US" altLang="zh-CN" sz="2800" b="1" dirty="0"/>
              <a:t>2015</a:t>
            </a:r>
            <a:endParaRPr lang="zh-CN" altLang="en-US" sz="2800" b="1" dirty="0"/>
          </a:p>
        </p:txBody>
      </p:sp>
      <p:sp>
        <p:nvSpPr>
          <p:cNvPr id="24" name="页脚占位符 23"/>
          <p:cNvSpPr>
            <a:spLocks noGrp="1"/>
          </p:cNvSpPr>
          <p:nvPr>
            <p:ph type="ftr" sz="quarter" idx="11"/>
          </p:nvPr>
        </p:nvSpPr>
        <p:spPr/>
        <p:txBody>
          <a:bodyPr/>
          <a:lstStyle/>
          <a:p>
            <a:r>
              <a:rPr lang="en-US" altLang="zh-TW"/>
              <a:t>@2023 Stan Z. Li, Westlake University</a:t>
            </a:r>
            <a:endParaRPr lang="zh-TW" altLang="en-US" dirty="0"/>
          </a:p>
        </p:txBody>
      </p:sp>
      <p:sp>
        <p:nvSpPr>
          <p:cNvPr id="25" name="灯片编号占位符 24"/>
          <p:cNvSpPr>
            <a:spLocks noGrp="1"/>
          </p:cNvSpPr>
          <p:nvPr>
            <p:ph type="sldNum" sz="quarter" idx="12"/>
          </p:nvPr>
        </p:nvSpPr>
        <p:spPr/>
        <p:txBody>
          <a:bodyPr/>
          <a:lstStyle/>
          <a:p>
            <a:fld id="{D7E73BF0-1322-481A-85B0-7D5783909D9E}" type="slidenum">
              <a:rPr lang="zh-TW" altLang="en-US" smtClean="0"/>
            </a:fld>
            <a:endParaRPr lang="zh-TW" altLang="en-US" dirty="0"/>
          </a:p>
        </p:txBody>
      </p:sp>
      <p:sp>
        <p:nvSpPr>
          <p:cNvPr id="32" name="文本框 31"/>
          <p:cNvSpPr txBox="1"/>
          <p:nvPr/>
        </p:nvSpPr>
        <p:spPr>
          <a:xfrm>
            <a:off x="1343334" y="3730069"/>
            <a:ext cx="3678746" cy="523220"/>
          </a:xfrm>
          <a:prstGeom prst="rect">
            <a:avLst/>
          </a:prstGeom>
          <a:noFill/>
        </p:spPr>
        <p:txBody>
          <a:bodyPr wrap="square" rtlCol="0">
            <a:spAutoFit/>
          </a:bodyPr>
          <a:lstStyle/>
          <a:p>
            <a:r>
              <a:rPr lang="en-US" altLang="zh-CN" sz="2800" b="1" dirty="0">
                <a:solidFill>
                  <a:srgbClr val="00B050"/>
                </a:solidFill>
              </a:rPr>
              <a:t>Improvement in Depth</a:t>
            </a:r>
            <a:endParaRPr lang="zh-CN" altLang="en-US" sz="2800" b="1" dirty="0">
              <a:solidFill>
                <a:srgbClr val="00B05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Using </a:t>
            </a:r>
            <a:r>
              <a:rPr lang="en-US" altLang="zh-CN" dirty="0">
                <a:sym typeface="+mn-ea"/>
              </a:rPr>
              <a:t>Activation Function for </a:t>
            </a:r>
            <a:r>
              <a:rPr lang="en-US" altLang="zh-CN" dirty="0">
                <a:sym typeface="+mn-ea"/>
              </a:rPr>
              <a:t>Separability</a:t>
            </a:r>
            <a:endParaRPr lang="en-US" altLang="zh-CN" dirty="0">
              <a:sym typeface="+mn-ea"/>
            </a:endParaRPr>
          </a:p>
        </p:txBody>
      </p:sp>
      <p:sp>
        <p:nvSpPr>
          <p:cNvPr id="4" name="灯片编号占位符 3"/>
          <p:cNvSpPr>
            <a:spLocks noGrp="1"/>
          </p:cNvSpPr>
          <p:nvPr>
            <p:ph type="sldNum" sz="quarter" idx="12"/>
          </p:nvPr>
        </p:nvSpPr>
        <p:spPr/>
        <p:txBody>
          <a:bodyPr/>
          <a:lstStyle/>
          <a:p>
            <a:fld id="{D7E73BF0-1322-481A-85B0-7D5783909D9E}" type="slidenum">
              <a:rPr lang="zh-TW" altLang="en-US" smtClean="0"/>
            </a:fld>
            <a:endParaRPr lang="zh-TW" altLang="en-US"/>
          </a:p>
        </p:txBody>
      </p:sp>
      <p:sp>
        <p:nvSpPr>
          <p:cNvPr id="5" name="页脚占位符 4"/>
          <p:cNvSpPr>
            <a:spLocks noGrp="1"/>
          </p:cNvSpPr>
          <p:nvPr>
            <p:ph type="ftr" sz="quarter" idx="11"/>
          </p:nvPr>
        </p:nvSpPr>
        <p:spPr/>
        <p:txBody>
          <a:bodyPr/>
          <a:lstStyle/>
          <a:p>
            <a:r>
              <a:rPr lang="en-US" altLang="zh-TW"/>
              <a:t>@2023 Stan Z. Li, Westlake University</a:t>
            </a:r>
            <a:endParaRPr lang="zh-TW" altLang="en-US" dirty="0"/>
          </a:p>
        </p:txBody>
      </p:sp>
      <p:pic>
        <p:nvPicPr>
          <p:cNvPr id="7" name="图片 6"/>
          <p:cNvPicPr>
            <a:picLocks noChangeAspect="1"/>
          </p:cNvPicPr>
          <p:nvPr/>
        </p:nvPicPr>
        <p:blipFill>
          <a:blip r:embed="rId1"/>
          <a:stretch>
            <a:fillRect/>
          </a:stretch>
        </p:blipFill>
        <p:spPr>
          <a:xfrm>
            <a:off x="3954780" y="2680335"/>
            <a:ext cx="3508375" cy="2778125"/>
          </a:xfrm>
          <a:prstGeom prst="rect">
            <a:avLst/>
          </a:prstGeom>
        </p:spPr>
      </p:pic>
      <p:pic>
        <p:nvPicPr>
          <p:cNvPr id="9" name="图片 8"/>
          <p:cNvPicPr>
            <a:picLocks noChangeAspect="1"/>
          </p:cNvPicPr>
          <p:nvPr/>
        </p:nvPicPr>
        <p:blipFill>
          <a:blip r:embed="rId2"/>
          <a:stretch>
            <a:fillRect/>
          </a:stretch>
        </p:blipFill>
        <p:spPr>
          <a:xfrm>
            <a:off x="7727950" y="2680335"/>
            <a:ext cx="3689350" cy="2791460"/>
          </a:xfrm>
          <a:prstGeom prst="rect">
            <a:avLst/>
          </a:prstGeom>
        </p:spPr>
      </p:pic>
      <p:cxnSp>
        <p:nvCxnSpPr>
          <p:cNvPr id="11" name="直接箭头连接符 10"/>
          <p:cNvCxnSpPr/>
          <p:nvPr/>
        </p:nvCxnSpPr>
        <p:spPr>
          <a:xfrm flipH="1" flipV="1">
            <a:off x="6154398" y="4310594"/>
            <a:ext cx="170482" cy="891153"/>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10055946" y="4108212"/>
            <a:ext cx="601851" cy="701299"/>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316383" y="2012150"/>
            <a:ext cx="2583049" cy="583565"/>
          </a:xfrm>
          <a:prstGeom prst="rect">
            <a:avLst/>
          </a:prstGeom>
          <a:noFill/>
        </p:spPr>
        <p:txBody>
          <a:bodyPr wrap="square" rtlCol="0">
            <a:spAutoFit/>
          </a:bodyPr>
          <a:lstStyle/>
          <a:p>
            <a:r>
              <a:rPr lang="en-US" altLang="zh-CN" sz="3200" dirty="0" err="1"/>
              <a:t>ReLU</a:t>
            </a:r>
            <a:endParaRPr lang="zh-CN" altLang="en-US" sz="3200" dirty="0"/>
          </a:p>
        </p:txBody>
      </p:sp>
      <p:sp>
        <p:nvSpPr>
          <p:cNvPr id="20" name="文本框 19"/>
          <p:cNvSpPr txBox="1"/>
          <p:nvPr/>
        </p:nvSpPr>
        <p:spPr>
          <a:xfrm>
            <a:off x="9229654" y="2001950"/>
            <a:ext cx="2570135" cy="583565"/>
          </a:xfrm>
          <a:prstGeom prst="rect">
            <a:avLst/>
          </a:prstGeom>
          <a:noFill/>
        </p:spPr>
        <p:txBody>
          <a:bodyPr wrap="square" rtlCol="0">
            <a:spAutoFit/>
          </a:bodyPr>
          <a:lstStyle/>
          <a:p>
            <a:r>
              <a:rPr lang="en-US" altLang="zh-CN" sz="3200" dirty="0"/>
              <a:t>Tanh</a:t>
            </a:r>
            <a:endParaRPr lang="zh-CN" altLang="en-US" sz="3200" dirty="0"/>
          </a:p>
        </p:txBody>
      </p:sp>
      <p:pic>
        <p:nvPicPr>
          <p:cNvPr id="3" name="图片 2"/>
          <p:cNvPicPr>
            <a:picLocks noChangeAspect="1"/>
          </p:cNvPicPr>
          <p:nvPr>
            <p:custDataLst>
              <p:tags r:id="rId3"/>
            </p:custDataLst>
          </p:nvPr>
        </p:nvPicPr>
        <p:blipFill>
          <a:blip r:embed="rId4"/>
          <a:stretch>
            <a:fillRect/>
          </a:stretch>
        </p:blipFill>
        <p:spPr>
          <a:xfrm>
            <a:off x="257810" y="2680335"/>
            <a:ext cx="3535045" cy="2814320"/>
          </a:xfrm>
          <a:prstGeom prst="rect">
            <a:avLst/>
          </a:prstGeom>
        </p:spPr>
      </p:pic>
      <p:sp>
        <p:nvSpPr>
          <p:cNvPr id="6" name="文本框 5"/>
          <p:cNvSpPr txBox="1"/>
          <p:nvPr>
            <p:custDataLst>
              <p:tags r:id="rId5"/>
            </p:custDataLst>
          </p:nvPr>
        </p:nvSpPr>
        <p:spPr>
          <a:xfrm>
            <a:off x="1390579" y="2080055"/>
            <a:ext cx="2570135" cy="583565"/>
          </a:xfrm>
          <a:prstGeom prst="rect">
            <a:avLst/>
          </a:prstGeom>
          <a:noFill/>
        </p:spPr>
        <p:txBody>
          <a:bodyPr wrap="square" rtlCol="0">
            <a:spAutoFit/>
          </a:bodyPr>
          <a:p>
            <a:r>
              <a:rPr lang="en-US" altLang="zh-CN" sz="3200" dirty="0"/>
              <a:t>Original</a:t>
            </a:r>
            <a:endParaRPr lang="zh-CN" altLang="en-US" sz="32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24491" y="1363946"/>
            <a:ext cx="11467509" cy="3161756"/>
          </a:xfrm>
          <a:prstGeom prst="rect">
            <a:avLst/>
          </a:prstGeom>
        </p:spPr>
      </p:pic>
      <p:sp>
        <p:nvSpPr>
          <p:cNvPr id="11" name="矩形 10"/>
          <p:cNvSpPr/>
          <p:nvPr/>
        </p:nvSpPr>
        <p:spPr>
          <a:xfrm>
            <a:off x="503000" y="4612797"/>
            <a:ext cx="3971345" cy="662361"/>
          </a:xfrm>
          <a:prstGeom prst="rect">
            <a:avLst/>
          </a:prstGeom>
        </p:spPr>
        <p:txBody>
          <a:bodyPr wrap="square" tIns="0" bIns="0" anchor="ctr" anchorCtr="0">
            <a:spAutoFit/>
          </a:bodyPr>
          <a:lstStyle/>
          <a:p>
            <a:pPr>
              <a:lnSpc>
                <a:spcPct val="150000"/>
              </a:lnSpc>
            </a:pPr>
            <a:r>
              <a:rPr lang="en-US" altLang="zh-CN" sz="3200" b="1" dirty="0">
                <a:cs typeface="Times New Roman" panose="02020603050405020304" pitchFamily="18" charset="0"/>
              </a:rPr>
              <a:t>CNN S</a:t>
            </a:r>
            <a:r>
              <a:rPr lang="zh-CN" altLang="en-US" sz="3200" b="1" dirty="0">
                <a:cs typeface="Times New Roman" panose="02020603050405020304" pitchFamily="18" charset="0"/>
              </a:rPr>
              <a:t>tructure</a:t>
            </a:r>
            <a:r>
              <a:rPr lang="en-US" altLang="zh-CN" sz="3200" b="1" dirty="0">
                <a:cs typeface="Times New Roman" panose="02020603050405020304" pitchFamily="18" charset="0"/>
              </a:rPr>
              <a:t>: </a:t>
            </a:r>
            <a:endParaRPr lang="en-US" altLang="zh-CN" sz="3200" b="1" dirty="0">
              <a:cs typeface="Times New Roman" panose="02020603050405020304" pitchFamily="18" charset="0"/>
            </a:endParaRPr>
          </a:p>
        </p:txBody>
      </p:sp>
      <p:grpSp>
        <p:nvGrpSpPr>
          <p:cNvPr id="2" name="组合 1"/>
          <p:cNvGrpSpPr/>
          <p:nvPr/>
        </p:nvGrpSpPr>
        <p:grpSpPr>
          <a:xfrm>
            <a:off x="499422" y="5228573"/>
            <a:ext cx="11487262" cy="584775"/>
            <a:chOff x="499422" y="5557048"/>
            <a:chExt cx="11487262" cy="584775"/>
          </a:xfrm>
        </p:grpSpPr>
        <p:sp>
          <p:nvSpPr>
            <p:cNvPr id="22" name="文本框 21"/>
            <p:cNvSpPr txBox="1"/>
            <p:nvPr/>
          </p:nvSpPr>
          <p:spPr>
            <a:xfrm>
              <a:off x="499422" y="5557048"/>
              <a:ext cx="1092734" cy="584775"/>
            </a:xfrm>
            <a:prstGeom prst="rect">
              <a:avLst/>
            </a:prstGeom>
            <a:noFill/>
          </p:spPr>
          <p:txBody>
            <a:bodyPr wrap="square" rtlCol="0">
              <a:spAutoFit/>
            </a:bodyPr>
            <a:lstStyle/>
            <a:p>
              <a:r>
                <a:rPr lang="en-US" altLang="zh-CN" sz="3200" dirty="0"/>
                <a:t>Input</a:t>
              </a:r>
              <a:endParaRPr lang="zh-CN" altLang="en-US" sz="3200" dirty="0"/>
            </a:p>
          </p:txBody>
        </p:sp>
        <p:sp>
          <p:nvSpPr>
            <p:cNvPr id="27" name="文本框 26"/>
            <p:cNvSpPr txBox="1"/>
            <p:nvPr/>
          </p:nvSpPr>
          <p:spPr>
            <a:xfrm>
              <a:off x="1592156" y="5557048"/>
              <a:ext cx="1435261" cy="584775"/>
            </a:xfrm>
            <a:prstGeom prst="rect">
              <a:avLst/>
            </a:prstGeom>
            <a:noFill/>
          </p:spPr>
          <p:txBody>
            <a:bodyPr wrap="square" rtlCol="0">
              <a:spAutoFit/>
            </a:bodyPr>
            <a:lstStyle/>
            <a:p>
              <a:r>
                <a:rPr lang="en-US" altLang="zh-CN" sz="3200" dirty="0">
                  <a:solidFill>
                    <a:srgbClr val="C00000"/>
                  </a:solidFill>
                </a:rPr>
                <a:t>Conv1</a:t>
              </a:r>
              <a:endParaRPr lang="zh-CN" altLang="en-US" sz="3200" dirty="0">
                <a:solidFill>
                  <a:srgbClr val="C00000"/>
                </a:solidFill>
              </a:endParaRPr>
            </a:p>
          </p:txBody>
        </p:sp>
        <p:sp>
          <p:nvSpPr>
            <p:cNvPr id="28" name="文本框 27"/>
            <p:cNvSpPr txBox="1"/>
            <p:nvPr/>
          </p:nvSpPr>
          <p:spPr>
            <a:xfrm>
              <a:off x="3027417" y="5557048"/>
              <a:ext cx="2129744" cy="584775"/>
            </a:xfrm>
            <a:prstGeom prst="rect">
              <a:avLst/>
            </a:prstGeom>
            <a:noFill/>
          </p:spPr>
          <p:txBody>
            <a:bodyPr wrap="square" rtlCol="0">
              <a:spAutoFit/>
            </a:bodyPr>
            <a:lstStyle/>
            <a:p>
              <a:r>
                <a:rPr lang="en-US" altLang="zh-CN" sz="3200" dirty="0">
                  <a:solidFill>
                    <a:srgbClr val="00B050"/>
                  </a:solidFill>
                </a:rPr>
                <a:t>Max  Pool1</a:t>
              </a:r>
              <a:endParaRPr lang="zh-CN" altLang="en-US" sz="3200" dirty="0">
                <a:solidFill>
                  <a:srgbClr val="00B050"/>
                </a:solidFill>
              </a:endParaRPr>
            </a:p>
          </p:txBody>
        </p:sp>
        <p:sp>
          <p:nvSpPr>
            <p:cNvPr id="30" name="文本框 29"/>
            <p:cNvSpPr txBox="1"/>
            <p:nvPr/>
          </p:nvSpPr>
          <p:spPr>
            <a:xfrm>
              <a:off x="5157161" y="5557048"/>
              <a:ext cx="1435261" cy="584775"/>
            </a:xfrm>
            <a:prstGeom prst="rect">
              <a:avLst/>
            </a:prstGeom>
            <a:noFill/>
          </p:spPr>
          <p:txBody>
            <a:bodyPr wrap="square" rtlCol="0">
              <a:spAutoFit/>
            </a:bodyPr>
            <a:lstStyle/>
            <a:p>
              <a:r>
                <a:rPr lang="en-US" altLang="zh-CN" sz="3200" dirty="0">
                  <a:solidFill>
                    <a:srgbClr val="C00000"/>
                  </a:solidFill>
                </a:rPr>
                <a:t>Conv2</a:t>
              </a:r>
              <a:endParaRPr lang="zh-CN" altLang="en-US" sz="3200" dirty="0">
                <a:solidFill>
                  <a:srgbClr val="C00000"/>
                </a:solidFill>
              </a:endParaRPr>
            </a:p>
          </p:txBody>
        </p:sp>
        <p:sp>
          <p:nvSpPr>
            <p:cNvPr id="31" name="文本框 30"/>
            <p:cNvSpPr txBox="1"/>
            <p:nvPr/>
          </p:nvSpPr>
          <p:spPr>
            <a:xfrm>
              <a:off x="6629694" y="5557048"/>
              <a:ext cx="2129744" cy="584775"/>
            </a:xfrm>
            <a:prstGeom prst="rect">
              <a:avLst/>
            </a:prstGeom>
            <a:noFill/>
          </p:spPr>
          <p:txBody>
            <a:bodyPr wrap="square" rtlCol="0">
              <a:spAutoFit/>
            </a:bodyPr>
            <a:lstStyle/>
            <a:p>
              <a:r>
                <a:rPr lang="en-US" altLang="zh-CN" sz="3200" dirty="0">
                  <a:solidFill>
                    <a:srgbClr val="00B050"/>
                  </a:solidFill>
                </a:rPr>
                <a:t>Max  Pool2</a:t>
              </a:r>
              <a:endParaRPr lang="zh-CN" altLang="en-US" sz="3200" dirty="0">
                <a:solidFill>
                  <a:srgbClr val="00B050"/>
                </a:solidFill>
              </a:endParaRPr>
            </a:p>
          </p:txBody>
        </p:sp>
        <p:sp>
          <p:nvSpPr>
            <p:cNvPr id="32" name="文本框 31"/>
            <p:cNvSpPr txBox="1"/>
            <p:nvPr/>
          </p:nvSpPr>
          <p:spPr>
            <a:xfrm>
              <a:off x="8771026" y="5557048"/>
              <a:ext cx="996284" cy="584775"/>
            </a:xfrm>
            <a:prstGeom prst="rect">
              <a:avLst/>
            </a:prstGeom>
            <a:noFill/>
          </p:spPr>
          <p:txBody>
            <a:bodyPr wrap="square" rtlCol="0">
              <a:spAutoFit/>
            </a:bodyPr>
            <a:lstStyle/>
            <a:p>
              <a:r>
                <a:rPr lang="en-US" altLang="zh-CN" sz="3200" dirty="0">
                  <a:solidFill>
                    <a:schemeClr val="accent2">
                      <a:lumMod val="75000"/>
                    </a:schemeClr>
                  </a:solidFill>
                </a:rPr>
                <a:t>FC1</a:t>
              </a:r>
              <a:endParaRPr lang="zh-CN" altLang="en-US" sz="3200" dirty="0">
                <a:solidFill>
                  <a:schemeClr val="accent2">
                    <a:lumMod val="75000"/>
                  </a:schemeClr>
                </a:solidFill>
              </a:endParaRPr>
            </a:p>
          </p:txBody>
        </p:sp>
        <p:sp>
          <p:nvSpPr>
            <p:cNvPr id="34" name="文本框 33"/>
            <p:cNvSpPr txBox="1"/>
            <p:nvPr/>
          </p:nvSpPr>
          <p:spPr>
            <a:xfrm>
              <a:off x="9626096" y="5557048"/>
              <a:ext cx="996284" cy="584775"/>
            </a:xfrm>
            <a:prstGeom prst="rect">
              <a:avLst/>
            </a:prstGeom>
            <a:noFill/>
          </p:spPr>
          <p:txBody>
            <a:bodyPr wrap="square" rtlCol="0">
              <a:spAutoFit/>
            </a:bodyPr>
            <a:lstStyle/>
            <a:p>
              <a:r>
                <a:rPr lang="en-US" altLang="zh-CN" sz="3200" dirty="0">
                  <a:solidFill>
                    <a:schemeClr val="accent2">
                      <a:lumMod val="75000"/>
                    </a:schemeClr>
                  </a:solidFill>
                </a:rPr>
                <a:t>FC2</a:t>
              </a:r>
              <a:endParaRPr lang="zh-CN" altLang="en-US" sz="3200" dirty="0">
                <a:solidFill>
                  <a:schemeClr val="accent2">
                    <a:lumMod val="75000"/>
                  </a:schemeClr>
                </a:solidFill>
              </a:endParaRPr>
            </a:p>
          </p:txBody>
        </p:sp>
        <p:sp>
          <p:nvSpPr>
            <p:cNvPr id="35" name="文本框 34"/>
            <p:cNvSpPr txBox="1"/>
            <p:nvPr/>
          </p:nvSpPr>
          <p:spPr>
            <a:xfrm>
              <a:off x="10540262" y="5557048"/>
              <a:ext cx="1446422" cy="584775"/>
            </a:xfrm>
            <a:prstGeom prst="rect">
              <a:avLst/>
            </a:prstGeom>
            <a:noFill/>
          </p:spPr>
          <p:txBody>
            <a:bodyPr wrap="square" rtlCol="0">
              <a:spAutoFit/>
            </a:bodyPr>
            <a:lstStyle/>
            <a:p>
              <a:r>
                <a:rPr lang="en-US" altLang="zh-CN" sz="3200" dirty="0"/>
                <a:t>Output</a:t>
              </a:r>
              <a:endParaRPr lang="zh-CN" altLang="en-US" sz="3200" dirty="0"/>
            </a:p>
          </p:txBody>
        </p:sp>
      </p:grpSp>
      <p:sp>
        <p:nvSpPr>
          <p:cNvPr id="3" name="标题 2"/>
          <p:cNvSpPr>
            <a:spLocks noGrp="1"/>
          </p:cNvSpPr>
          <p:nvPr>
            <p:ph type="title"/>
          </p:nvPr>
        </p:nvSpPr>
        <p:spPr/>
        <p:txBody>
          <a:bodyPr/>
          <a:lstStyle/>
          <a:p>
            <a:r>
              <a:rPr lang="en-US" altLang="zh-CN" dirty="0">
                <a:solidFill>
                  <a:schemeClr val="tx1"/>
                </a:solidFill>
              </a:rPr>
              <a:t>LeNet-5</a:t>
            </a:r>
            <a:endParaRPr lang="zh-CN" altLang="en-US" dirty="0">
              <a:solidFill>
                <a:schemeClr val="tx1"/>
              </a:solidFill>
            </a:endParaRPr>
          </a:p>
        </p:txBody>
      </p:sp>
      <p:sp>
        <p:nvSpPr>
          <p:cNvPr id="16" name="矩形 15"/>
          <p:cNvSpPr/>
          <p:nvPr/>
        </p:nvSpPr>
        <p:spPr>
          <a:xfrm>
            <a:off x="326352" y="6070212"/>
            <a:ext cx="11288886" cy="358912"/>
          </a:xfrm>
          <a:prstGeom prst="rect">
            <a:avLst/>
          </a:prstGeom>
        </p:spPr>
        <p:txBody>
          <a:bodyPr wrap="square" lIns="0" tIns="0" rIns="0" bIns="0" anchor="ctr" anchorCtr="0">
            <a:noAutofit/>
          </a:bodyPr>
          <a:lstStyle/>
          <a:p>
            <a:pPr>
              <a:lnSpc>
                <a:spcPct val="150000"/>
              </a:lnSpc>
            </a:pPr>
            <a:r>
              <a:rPr lang="en-US" altLang="zh-CN" sz="2000" dirty="0" err="1">
                <a:cs typeface="Times New Roman" panose="02020603050405020304" pitchFamily="18" charset="0"/>
              </a:rPr>
              <a:t>LeCun</a:t>
            </a:r>
            <a:r>
              <a:rPr lang="en-US" altLang="zh-CN" sz="2000" dirty="0">
                <a:cs typeface="Times New Roman" panose="02020603050405020304" pitchFamily="18" charset="0"/>
              </a:rPr>
              <a:t>, Yann, et al. “Handwritten digit recognition with a backpropagation neural network." 1989.</a:t>
            </a:r>
            <a:endParaRPr lang="en-US" altLang="zh-CN" sz="2000" dirty="0">
              <a:cs typeface="Times New Roman" panose="02020603050405020304" pitchFamily="18" charset="0"/>
            </a:endParaRPr>
          </a:p>
        </p:txBody>
      </p:sp>
      <p:sp>
        <p:nvSpPr>
          <p:cNvPr id="12" name="页脚占位符 11"/>
          <p:cNvSpPr>
            <a:spLocks noGrp="1"/>
          </p:cNvSpPr>
          <p:nvPr>
            <p:ph type="ftr" sz="quarter" idx="11"/>
          </p:nvPr>
        </p:nvSpPr>
        <p:spPr/>
        <p:txBody>
          <a:bodyPr/>
          <a:lstStyle/>
          <a:p>
            <a:r>
              <a:rPr lang="en-US" altLang="zh-TW"/>
              <a:t>@2023 Stan Z. Li, Westlake University</a:t>
            </a:r>
            <a:endParaRPr lang="zh-TW" altLang="en-US" dirty="0"/>
          </a:p>
        </p:txBody>
      </p:sp>
      <p:sp>
        <p:nvSpPr>
          <p:cNvPr id="13" name="灯片编号占位符 12"/>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69128" y="1742457"/>
            <a:ext cx="11453744" cy="3594427"/>
          </a:xfrm>
          <a:prstGeom prst="rect">
            <a:avLst/>
          </a:prstGeom>
        </p:spPr>
      </p:pic>
      <p:sp>
        <p:nvSpPr>
          <p:cNvPr id="5" name="标题 4"/>
          <p:cNvSpPr>
            <a:spLocks noGrp="1"/>
          </p:cNvSpPr>
          <p:nvPr>
            <p:ph type="title"/>
          </p:nvPr>
        </p:nvSpPr>
        <p:spPr/>
        <p:txBody>
          <a:bodyPr/>
          <a:lstStyle/>
          <a:p>
            <a:r>
              <a:rPr lang="en-US" altLang="zh-CN" dirty="0" err="1">
                <a:solidFill>
                  <a:schemeClr val="tx1"/>
                </a:solidFill>
              </a:rPr>
              <a:t>AlexNet</a:t>
            </a:r>
            <a:endParaRPr lang="zh-CN" altLang="en-US" dirty="0">
              <a:solidFill>
                <a:schemeClr val="tx1"/>
              </a:solidFill>
            </a:endParaRPr>
          </a:p>
        </p:txBody>
      </p:sp>
      <p:sp>
        <p:nvSpPr>
          <p:cNvPr id="26" name="矩形 25"/>
          <p:cNvSpPr/>
          <p:nvPr/>
        </p:nvSpPr>
        <p:spPr>
          <a:xfrm>
            <a:off x="217717" y="5870430"/>
            <a:ext cx="9280604" cy="525457"/>
          </a:xfrm>
          <a:prstGeom prst="rect">
            <a:avLst/>
          </a:prstGeom>
        </p:spPr>
        <p:txBody>
          <a:bodyPr wrap="square" lIns="0" tIns="0" rIns="0" bIns="0" anchor="ctr" anchorCtr="0">
            <a:noAutofit/>
          </a:bodyPr>
          <a:lstStyle/>
          <a:p>
            <a:pPr>
              <a:lnSpc>
                <a:spcPct val="150000"/>
              </a:lnSpc>
            </a:pPr>
            <a:r>
              <a:rPr lang="en-US" altLang="zh-CN" dirty="0" err="1"/>
              <a:t>Krizhevsky</a:t>
            </a:r>
            <a:r>
              <a:rPr lang="en-US" altLang="zh-CN" dirty="0"/>
              <a:t>, Alex et al. “</a:t>
            </a:r>
            <a:r>
              <a:rPr lang="en-US" altLang="zh-CN" dirty="0" err="1"/>
              <a:t>Imagenet</a:t>
            </a:r>
            <a:r>
              <a:rPr lang="en-US" altLang="zh-CN" dirty="0"/>
              <a:t> classification with deep convolutional neural networks.” 2012.</a:t>
            </a:r>
            <a:endParaRPr lang="en-US" altLang="zh-CN" sz="2000" dirty="0">
              <a:cs typeface="Times New Roman" panose="02020603050405020304" pitchFamily="18" charset="0"/>
            </a:endParaRPr>
          </a:p>
        </p:txBody>
      </p:sp>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1" name="灯片编号占位符 10"/>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solidFill>
                  <a:schemeClr val="tx1"/>
                </a:solidFill>
              </a:rPr>
              <a:t>Features of </a:t>
            </a:r>
            <a:r>
              <a:rPr lang="en-US" altLang="zh-CN" dirty="0" err="1">
                <a:solidFill>
                  <a:schemeClr val="tx1"/>
                </a:solidFill>
              </a:rPr>
              <a:t>AlexNet</a:t>
            </a:r>
            <a:endParaRPr lang="zh-CN" altLang="en-US" dirty="0">
              <a:solidFill>
                <a:schemeClr val="tx1"/>
              </a:solidFill>
            </a:endParaRPr>
          </a:p>
        </p:txBody>
      </p:sp>
      <p:sp>
        <p:nvSpPr>
          <p:cNvPr id="6" name="内容占位符 5"/>
          <p:cNvSpPr>
            <a:spLocks noGrp="1"/>
          </p:cNvSpPr>
          <p:nvPr>
            <p:ph idx="1"/>
          </p:nvPr>
        </p:nvSpPr>
        <p:spPr/>
        <p:txBody>
          <a:bodyPr/>
          <a:lstStyle/>
          <a:p>
            <a:pPr>
              <a:lnSpc>
                <a:spcPct val="150000"/>
              </a:lnSpc>
            </a:pPr>
            <a:r>
              <a:rPr lang="en-US" altLang="zh-CN" sz="3600" b="0" dirty="0">
                <a:solidFill>
                  <a:schemeClr val="tx1"/>
                </a:solidFill>
              </a:rPr>
              <a:t>Trained with big data: Millions of ImageNet data </a:t>
            </a:r>
            <a:endParaRPr lang="en-US" altLang="zh-CN" sz="3600" b="0" dirty="0">
              <a:solidFill>
                <a:schemeClr val="tx1"/>
              </a:solidFill>
            </a:endParaRPr>
          </a:p>
          <a:p>
            <a:pPr>
              <a:lnSpc>
                <a:spcPct val="150000"/>
              </a:lnSpc>
            </a:pPr>
            <a:r>
              <a:rPr lang="en-US" altLang="zh-CN" sz="3600" b="0" dirty="0">
                <a:solidFill>
                  <a:schemeClr val="tx1"/>
                </a:solidFill>
              </a:rPr>
              <a:t>Use </a:t>
            </a:r>
            <a:r>
              <a:rPr lang="en-US" altLang="zh-CN" sz="3600" b="0" dirty="0" err="1">
                <a:solidFill>
                  <a:schemeClr val="tx1"/>
                </a:solidFill>
              </a:rPr>
              <a:t>ReLU</a:t>
            </a:r>
            <a:r>
              <a:rPr lang="en-US" altLang="zh-CN" sz="3600" b="0" dirty="0">
                <a:solidFill>
                  <a:schemeClr val="tx1"/>
                </a:solidFill>
              </a:rPr>
              <a:t> nonlinear activation function</a:t>
            </a:r>
            <a:endParaRPr lang="en-US" altLang="zh-CN" sz="3600" b="0" dirty="0">
              <a:solidFill>
                <a:schemeClr val="tx1"/>
              </a:solidFill>
            </a:endParaRPr>
          </a:p>
          <a:p>
            <a:pPr>
              <a:lnSpc>
                <a:spcPct val="150000"/>
              </a:lnSpc>
            </a:pPr>
            <a:r>
              <a:rPr lang="en-US" altLang="zh-CN" sz="3600" b="0" dirty="0">
                <a:solidFill>
                  <a:schemeClr val="tx1"/>
                </a:solidFill>
              </a:rPr>
              <a:t>Reducing overfitting by dropout, data augmentation</a:t>
            </a:r>
            <a:endParaRPr lang="en-US" altLang="zh-CN" sz="3600" b="0" dirty="0">
              <a:solidFill>
                <a:schemeClr val="tx1"/>
              </a:solidFill>
            </a:endParaRPr>
          </a:p>
          <a:p>
            <a:pPr>
              <a:lnSpc>
                <a:spcPct val="150000"/>
              </a:lnSpc>
            </a:pPr>
            <a:r>
              <a:rPr lang="en-US" altLang="zh-CN" sz="3600" b="0" dirty="0">
                <a:solidFill>
                  <a:schemeClr val="tx1"/>
                </a:solidFill>
              </a:rPr>
              <a:t>Two GPUs for parallel computation</a:t>
            </a:r>
            <a:endParaRPr lang="zh-CN" altLang="en-US" sz="3600" b="0" dirty="0">
              <a:solidFill>
                <a:schemeClr val="tx1"/>
              </a:solidFill>
            </a:endParaRPr>
          </a:p>
          <a:p>
            <a:endParaRPr lang="zh-CN" altLang="en-US" dirty="0"/>
          </a:p>
        </p:txBody>
      </p:sp>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1" name="灯片编号占位符 10"/>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solidFill>
              </a:rPr>
              <a:t>VGG</a:t>
            </a:r>
            <a:endParaRPr lang="zh-CN" altLang="en-US" dirty="0">
              <a:solidFill>
                <a:schemeClr val="tx1"/>
              </a:solidFill>
            </a:endParaRPr>
          </a:p>
        </p:txBody>
      </p:sp>
      <p:sp>
        <p:nvSpPr>
          <p:cNvPr id="11" name="内容占位符 10"/>
          <p:cNvSpPr>
            <a:spLocks noGrp="1"/>
          </p:cNvSpPr>
          <p:nvPr>
            <p:ph idx="1"/>
          </p:nvPr>
        </p:nvSpPr>
        <p:spPr/>
        <p:txBody>
          <a:bodyPr>
            <a:normAutofit lnSpcReduction="10000"/>
          </a:bodyPr>
          <a:lstStyle/>
          <a:p>
            <a:pPr marL="0" indent="0">
              <a:buNone/>
            </a:pPr>
            <a:r>
              <a:rPr lang="en-US" altLang="zh-CN" dirty="0"/>
              <a:t>VGG is even deeper network than </a:t>
            </a:r>
            <a:r>
              <a:rPr lang="en-US" altLang="zh-CN" dirty="0" err="1"/>
              <a:t>AlexNet</a:t>
            </a:r>
            <a:endParaRPr lang="en-US" altLang="zh-CN" dirty="0"/>
          </a:p>
          <a:p>
            <a:pPr defTabSz="457200">
              <a:lnSpc>
                <a:spcPct val="120000"/>
              </a:lnSpc>
              <a:spcBef>
                <a:spcPts val="0"/>
              </a:spcBef>
              <a:defRPr/>
            </a:pPr>
            <a:r>
              <a:rPr lang="en-US" altLang="zh-CN" b="0" dirty="0">
                <a:solidFill>
                  <a:prstClr val="black">
                    <a:lumMod val="75000"/>
                    <a:lumOff val="25000"/>
                  </a:prstClr>
                </a:solidFill>
                <a:ea typeface="等线" panose="02010600030101010101" charset="-122"/>
              </a:rPr>
              <a:t>8 layer (</a:t>
            </a:r>
            <a:r>
              <a:rPr lang="en-US" altLang="zh-CN" b="0" dirty="0" err="1">
                <a:solidFill>
                  <a:prstClr val="black">
                    <a:lumMod val="75000"/>
                    <a:lumOff val="25000"/>
                  </a:prstClr>
                </a:solidFill>
                <a:ea typeface="等线" panose="02010600030101010101" charset="-122"/>
              </a:rPr>
              <a:t>AlexNet</a:t>
            </a:r>
            <a:r>
              <a:rPr lang="en-US" altLang="zh-CN" b="0" dirty="0">
                <a:solidFill>
                  <a:prstClr val="black">
                    <a:lumMod val="75000"/>
                    <a:lumOff val="25000"/>
                  </a:prstClr>
                </a:solidFill>
                <a:ea typeface="等线" panose="02010600030101010101" charset="-122"/>
              </a:rPr>
              <a:t>)   -&gt; 16-19 (VGG)</a:t>
            </a:r>
            <a:endParaRPr lang="en-US" altLang="zh-CN" b="0" dirty="0">
              <a:solidFill>
                <a:prstClr val="black">
                  <a:lumMod val="75000"/>
                  <a:lumOff val="25000"/>
                </a:prstClr>
              </a:solidFill>
              <a:ea typeface="等线" panose="02010600030101010101" charset="-122"/>
            </a:endParaRPr>
          </a:p>
          <a:p>
            <a:pPr defTabSz="457200">
              <a:lnSpc>
                <a:spcPct val="120000"/>
              </a:lnSpc>
              <a:spcBef>
                <a:spcPts val="0"/>
              </a:spcBef>
              <a:defRPr/>
            </a:pPr>
            <a:r>
              <a:rPr lang="en-US" altLang="zh-CN" b="0" dirty="0">
                <a:solidFill>
                  <a:prstClr val="black">
                    <a:lumMod val="75000"/>
                    <a:lumOff val="25000"/>
                  </a:prstClr>
                </a:solidFill>
                <a:ea typeface="等线" panose="02010600030101010101" charset="-122"/>
              </a:rPr>
              <a:t>Use consecutive </a:t>
            </a:r>
            <a:r>
              <a:rPr lang="en-US" altLang="zh-CN" b="0" dirty="0">
                <a:solidFill>
                  <a:schemeClr val="tx1"/>
                </a:solidFill>
              </a:rPr>
              <a:t>3x3 kernels to replace</a:t>
            </a:r>
            <a:endParaRPr lang="en-US" altLang="zh-CN" b="0" dirty="0">
              <a:solidFill>
                <a:schemeClr val="tx1"/>
              </a:solidFill>
            </a:endParaRPr>
          </a:p>
          <a:p>
            <a:pPr marL="0" indent="0" defTabSz="457200">
              <a:lnSpc>
                <a:spcPct val="120000"/>
              </a:lnSpc>
              <a:spcBef>
                <a:spcPts val="0"/>
              </a:spcBef>
              <a:buNone/>
              <a:defRPr/>
            </a:pPr>
            <a:r>
              <a:rPr lang="en-US" altLang="zh-CN" b="0" dirty="0">
                <a:solidFill>
                  <a:schemeClr val="tx1"/>
                </a:solidFill>
                <a:ea typeface="等线" panose="02010600030101010101" charset="-122"/>
              </a:rPr>
              <a:t>   bigger (</a:t>
            </a:r>
            <a:r>
              <a:rPr lang="en-US" altLang="zh-CN" b="0" dirty="0">
                <a:solidFill>
                  <a:schemeClr val="tx1"/>
                </a:solidFill>
              </a:rPr>
              <a:t>5x5, 11x11) kernels in </a:t>
            </a:r>
            <a:r>
              <a:rPr lang="en-US" altLang="zh-CN" b="0" dirty="0" err="1">
                <a:solidFill>
                  <a:schemeClr val="tx1"/>
                </a:solidFill>
              </a:rPr>
              <a:t>AlexNet</a:t>
            </a:r>
            <a:endParaRPr lang="en-US" altLang="zh-CN" b="0" dirty="0">
              <a:solidFill>
                <a:schemeClr val="tx1"/>
              </a:solidFill>
            </a:endParaRPr>
          </a:p>
          <a:p>
            <a:pPr defTabSz="457200">
              <a:lnSpc>
                <a:spcPct val="120000"/>
              </a:lnSpc>
              <a:spcBef>
                <a:spcPts val="0"/>
              </a:spcBef>
              <a:defRPr/>
            </a:pPr>
            <a:r>
              <a:rPr lang="en-US" altLang="zh-CN" b="0" dirty="0">
                <a:solidFill>
                  <a:schemeClr val="tx1"/>
                </a:solidFill>
                <a:ea typeface="等线" panose="02010600030101010101" charset="-122"/>
              </a:rPr>
              <a:t>Deeper means more nonlinear and can</a:t>
            </a:r>
            <a:endParaRPr lang="en-US" altLang="zh-CN" b="0" dirty="0">
              <a:solidFill>
                <a:schemeClr val="tx1"/>
              </a:solidFill>
              <a:ea typeface="等线" panose="02010600030101010101" charset="-122"/>
            </a:endParaRPr>
          </a:p>
          <a:p>
            <a:pPr marL="0" indent="0" defTabSz="457200">
              <a:lnSpc>
                <a:spcPct val="120000"/>
              </a:lnSpc>
              <a:spcBef>
                <a:spcPts val="0"/>
              </a:spcBef>
              <a:buNone/>
              <a:defRPr/>
            </a:pPr>
            <a:r>
              <a:rPr lang="en-US" altLang="zh-CN" b="0" dirty="0">
                <a:solidFill>
                  <a:schemeClr val="tx1"/>
                </a:solidFill>
                <a:ea typeface="等线" panose="02010600030101010101" charset="-122"/>
              </a:rPr>
              <a:t>   perform more complicated transforms,</a:t>
            </a:r>
            <a:endParaRPr lang="en-US" altLang="zh-CN" b="0" dirty="0">
              <a:solidFill>
                <a:schemeClr val="tx1"/>
              </a:solidFill>
              <a:ea typeface="等线" panose="02010600030101010101" charset="-122"/>
            </a:endParaRPr>
          </a:p>
          <a:p>
            <a:pPr marL="0" indent="0" defTabSz="457200">
              <a:lnSpc>
                <a:spcPct val="120000"/>
              </a:lnSpc>
              <a:spcBef>
                <a:spcPts val="0"/>
              </a:spcBef>
              <a:buNone/>
              <a:defRPr/>
            </a:pPr>
            <a:r>
              <a:rPr lang="en-US" altLang="zh-CN" b="0" dirty="0">
                <a:solidFill>
                  <a:prstClr val="black">
                    <a:lumMod val="75000"/>
                    <a:lumOff val="25000"/>
                  </a:prstClr>
                </a:solidFill>
                <a:ea typeface="等线" panose="02010600030101010101" charset="-122"/>
              </a:rPr>
              <a:t>   and with lower computation costs</a:t>
            </a:r>
            <a:endParaRPr lang="en-US" altLang="zh-CN" b="0" dirty="0">
              <a:solidFill>
                <a:prstClr val="black">
                  <a:lumMod val="75000"/>
                  <a:lumOff val="25000"/>
                </a:prstClr>
              </a:solidFill>
              <a:ea typeface="等线" panose="02010600030101010101" charset="-122"/>
            </a:endParaRPr>
          </a:p>
          <a:p>
            <a:pPr defTabSz="457200">
              <a:lnSpc>
                <a:spcPct val="120000"/>
              </a:lnSpc>
              <a:spcBef>
                <a:spcPts val="0"/>
              </a:spcBef>
              <a:defRPr/>
            </a:pPr>
            <a:r>
              <a:rPr lang="en-US" altLang="zh-CN" b="0" dirty="0">
                <a:solidFill>
                  <a:prstClr val="black">
                    <a:lumMod val="75000"/>
                    <a:lumOff val="25000"/>
                  </a:prstClr>
                </a:solidFill>
                <a:ea typeface="等线" panose="02010600030101010101" charset="-122"/>
              </a:rPr>
              <a:t>2014 ILSVRC top 5  -&gt; 11.7%-&gt; 7.3%</a:t>
            </a:r>
            <a:endParaRPr lang="en-US" altLang="zh-CN" b="0" dirty="0">
              <a:solidFill>
                <a:prstClr val="black">
                  <a:lumMod val="75000"/>
                  <a:lumOff val="25000"/>
                </a:prstClr>
              </a:solidFill>
              <a:ea typeface="等线" panose="02010600030101010101" charset="-122"/>
            </a:endParaRPr>
          </a:p>
          <a:p>
            <a:pPr marL="457200" lvl="1" indent="0" defTabSz="457200">
              <a:lnSpc>
                <a:spcPct val="120000"/>
              </a:lnSpc>
              <a:spcBef>
                <a:spcPts val="0"/>
              </a:spcBef>
              <a:buNone/>
              <a:defRPr/>
            </a:pPr>
            <a:endParaRPr lang="zh-CN" altLang="en-US" dirty="0"/>
          </a:p>
        </p:txBody>
      </p:sp>
      <p:pic>
        <p:nvPicPr>
          <p:cNvPr id="7" name="图片 6"/>
          <p:cNvPicPr>
            <a:picLocks noChangeAspect="1"/>
          </p:cNvPicPr>
          <p:nvPr/>
        </p:nvPicPr>
        <p:blipFill>
          <a:blip r:embed="rId1"/>
          <a:stretch>
            <a:fillRect/>
          </a:stretch>
        </p:blipFill>
        <p:spPr>
          <a:xfrm>
            <a:off x="9395792" y="517890"/>
            <a:ext cx="2627632" cy="5385560"/>
          </a:xfrm>
          <a:prstGeom prst="rect">
            <a:avLst/>
          </a:prstGeom>
        </p:spPr>
      </p:pic>
      <p:pic>
        <p:nvPicPr>
          <p:cNvPr id="12" name="图片 11"/>
          <p:cNvPicPr>
            <a:picLocks noChangeAspect="1"/>
          </p:cNvPicPr>
          <p:nvPr/>
        </p:nvPicPr>
        <p:blipFill>
          <a:blip r:embed="rId2"/>
          <a:stretch>
            <a:fillRect/>
          </a:stretch>
        </p:blipFill>
        <p:spPr>
          <a:xfrm>
            <a:off x="7977354" y="2453755"/>
            <a:ext cx="1250225" cy="3449695"/>
          </a:xfrm>
          <a:prstGeom prst="rect">
            <a:avLst/>
          </a:prstGeom>
        </p:spPr>
      </p:pic>
      <p:sp>
        <p:nvSpPr>
          <p:cNvPr id="10" name="矩形 9"/>
          <p:cNvSpPr/>
          <p:nvPr/>
        </p:nvSpPr>
        <p:spPr>
          <a:xfrm>
            <a:off x="387051" y="5955632"/>
            <a:ext cx="11187729" cy="431789"/>
          </a:xfrm>
          <a:prstGeom prst="rect">
            <a:avLst/>
          </a:prstGeom>
        </p:spPr>
        <p:txBody>
          <a:bodyPr wrap="square" lIns="0" tIns="0" rIns="0" bIns="0" anchor="ctr" anchorCtr="0">
            <a:noAutofit/>
          </a:bodyPr>
          <a:lstStyle/>
          <a:p>
            <a:pPr>
              <a:lnSpc>
                <a:spcPct val="150000"/>
              </a:lnSpc>
            </a:pPr>
            <a:r>
              <a:rPr lang="en-US" altLang="zh-CN" dirty="0" err="1"/>
              <a:t>Simonyan</a:t>
            </a:r>
            <a:r>
              <a:rPr lang="en-US" altLang="zh-CN" dirty="0"/>
              <a:t>, Karen et al. "Very deep convolutional networks for large-scale image recognition."  2014.</a:t>
            </a:r>
            <a:endParaRPr lang="en-US" altLang="zh-CN" sz="2000" dirty="0">
              <a:cs typeface="Times New Roman" panose="02020603050405020304" pitchFamily="18" charset="0"/>
            </a:endParaRPr>
          </a:p>
        </p:txBody>
      </p:sp>
      <p:sp>
        <p:nvSpPr>
          <p:cNvPr id="13" name="页脚占位符 12"/>
          <p:cNvSpPr>
            <a:spLocks noGrp="1"/>
          </p:cNvSpPr>
          <p:nvPr>
            <p:ph type="ftr" sz="quarter" idx="11"/>
          </p:nvPr>
        </p:nvSpPr>
        <p:spPr/>
        <p:txBody>
          <a:bodyPr/>
          <a:lstStyle/>
          <a:p>
            <a:r>
              <a:rPr lang="en-US" altLang="zh-TW"/>
              <a:t>@2023 Stan Z. Li, Westlake University</a:t>
            </a:r>
            <a:endParaRPr lang="zh-TW" altLang="en-US" dirty="0"/>
          </a:p>
        </p:txBody>
      </p:sp>
      <p:sp>
        <p:nvSpPr>
          <p:cNvPr id="14" name="灯片编号占位符 13"/>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17716" y="325400"/>
            <a:ext cx="10771507" cy="6293114"/>
          </a:xfrm>
          <a:prstGeom prst="rect">
            <a:avLst/>
          </a:prstGeom>
        </p:spPr>
      </p:pic>
      <p:sp>
        <p:nvSpPr>
          <p:cNvPr id="4" name="矩形 3"/>
          <p:cNvSpPr/>
          <p:nvPr/>
        </p:nvSpPr>
        <p:spPr>
          <a:xfrm>
            <a:off x="5212080" y="5146766"/>
            <a:ext cx="3944983" cy="809897"/>
          </a:xfrm>
          <a:prstGeom prst="rect">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页脚占位符 1"/>
          <p:cNvSpPr txBox="1"/>
          <p:nvPr/>
        </p:nvSpPr>
        <p:spPr>
          <a:xfrm>
            <a:off x="3314700" y="6120674"/>
            <a:ext cx="8010525" cy="468812"/>
          </a:xfrm>
          <a:prstGeom prst="rect">
            <a:avLst/>
          </a:prstGeom>
          <a:solidFill>
            <a:srgbClr val="FFFF00"/>
          </a:solidFill>
        </p:spPr>
        <p:txBody>
          <a:bodyPr anchor="ctr" anchorCtr="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3200" b="1" dirty="0">
                <a:solidFill>
                  <a:srgbClr val="C00000"/>
                </a:solidFill>
                <a:highlight>
                  <a:srgbClr val="FFFF00"/>
                </a:highlight>
              </a:rPr>
              <a:t>Large numbers of parameters are used in FCs</a:t>
            </a:r>
            <a:endParaRPr lang="zh-TW" altLang="en-US" sz="3200" b="1" dirty="0">
              <a:solidFill>
                <a:srgbClr val="C00000"/>
              </a:solidFill>
              <a:highlight>
                <a:srgbClr val="FFFF00"/>
              </a:highlight>
            </a:endParaRPr>
          </a:p>
        </p:txBody>
      </p:sp>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5764" y="1661712"/>
            <a:ext cx="10460471" cy="3061856"/>
          </a:xfrm>
          <a:prstGeom prst="rect">
            <a:avLst/>
          </a:prstGeom>
        </p:spPr>
      </p:pic>
      <p:sp>
        <p:nvSpPr>
          <p:cNvPr id="7" name="文本框 6"/>
          <p:cNvSpPr txBox="1"/>
          <p:nvPr/>
        </p:nvSpPr>
        <p:spPr>
          <a:xfrm>
            <a:off x="1525486" y="5256464"/>
            <a:ext cx="9202217" cy="584775"/>
          </a:xfrm>
          <a:prstGeom prst="rect">
            <a:avLst/>
          </a:prstGeom>
          <a:noFill/>
        </p:spPr>
        <p:txBody>
          <a:bodyPr wrap="square" rtlCol="0">
            <a:spAutoFit/>
          </a:bodyPr>
          <a:lstStyle/>
          <a:p>
            <a:pPr algn="ctr"/>
            <a:r>
              <a:rPr lang="en-US" altLang="zh-CN" sz="3200" dirty="0">
                <a:solidFill>
                  <a:schemeClr val="accent6">
                    <a:lumMod val="50000"/>
                  </a:schemeClr>
                </a:solidFill>
                <a:cs typeface="Times New Roman" panose="02020603050405020304" pitchFamily="18" charset="0"/>
              </a:rPr>
              <a:t>3 </a:t>
            </a:r>
            <a:r>
              <a:rPr lang="en-US" altLang="zh-CN" sz="3200" dirty="0" err="1">
                <a:solidFill>
                  <a:schemeClr val="accent6">
                    <a:lumMod val="50000"/>
                  </a:schemeClr>
                </a:solidFill>
                <a:cs typeface="Times New Roman" panose="02020603050405020304" pitchFamily="18" charset="0"/>
              </a:rPr>
              <a:t>MLPconv</a:t>
            </a:r>
            <a:r>
              <a:rPr lang="en-US" altLang="zh-CN" sz="3200" dirty="0">
                <a:solidFill>
                  <a:schemeClr val="accent6">
                    <a:lumMod val="50000"/>
                  </a:schemeClr>
                </a:solidFill>
                <a:cs typeface="Times New Roman" panose="02020603050405020304" pitchFamily="18" charset="0"/>
              </a:rPr>
              <a:t> Layers + Global Average Pooling Layer</a:t>
            </a:r>
            <a:endParaRPr lang="en-US" altLang="zh-CN" sz="3200" dirty="0">
              <a:solidFill>
                <a:schemeClr val="accent6">
                  <a:lumMod val="50000"/>
                </a:schemeClr>
              </a:solidFill>
              <a:cs typeface="Times New Roman" panose="02020603050405020304" pitchFamily="18" charset="0"/>
            </a:endParaRPr>
          </a:p>
        </p:txBody>
      </p:sp>
      <p:sp>
        <p:nvSpPr>
          <p:cNvPr id="4" name="标题 3"/>
          <p:cNvSpPr>
            <a:spLocks noGrp="1"/>
          </p:cNvSpPr>
          <p:nvPr>
            <p:ph type="title"/>
          </p:nvPr>
        </p:nvSpPr>
        <p:spPr/>
        <p:txBody>
          <a:bodyPr/>
          <a:lstStyle/>
          <a:p>
            <a:r>
              <a:rPr lang="en-US" altLang="zh-CN" dirty="0">
                <a:solidFill>
                  <a:schemeClr val="tx1"/>
                </a:solidFill>
              </a:rPr>
              <a:t>NIN Structure</a:t>
            </a:r>
            <a:endParaRPr lang="zh-CN" altLang="en-US" dirty="0">
              <a:solidFill>
                <a:schemeClr val="tx1"/>
              </a:solidFill>
            </a:endParaRPr>
          </a:p>
        </p:txBody>
      </p:sp>
      <p:sp>
        <p:nvSpPr>
          <p:cNvPr id="2" name="页脚占位符 1"/>
          <p:cNvSpPr>
            <a:spLocks noGrp="1"/>
          </p:cNvSpPr>
          <p:nvPr>
            <p:ph type="ftr" sz="quarter" idx="11"/>
          </p:nvPr>
        </p:nvSpPr>
        <p:spPr/>
        <p:txBody>
          <a:bodyPr/>
          <a:lstStyle/>
          <a:p>
            <a:r>
              <a:rPr lang="en-US" altLang="zh-TW"/>
              <a:t>@2023 Stan Z. Li, Westlake University</a:t>
            </a:r>
            <a:endParaRPr lang="zh-TW" altLang="en-US" dirty="0"/>
          </a:p>
        </p:txBody>
      </p:sp>
      <p:sp>
        <p:nvSpPr>
          <p:cNvPr id="5" name="灯片编号占位符 4"/>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Network in Network (NIN)</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0" dirty="0" err="1"/>
              <a:t>MLPconv</a:t>
            </a:r>
            <a:r>
              <a:rPr lang="en-US" altLang="zh-CN" b="0" dirty="0"/>
              <a:t>:</a:t>
            </a:r>
            <a:r>
              <a:rPr lang="zh-CN" altLang="en-US" b="0" dirty="0"/>
              <a:t> </a:t>
            </a:r>
            <a:r>
              <a:rPr lang="en-US" altLang="zh-CN" b="0" dirty="0"/>
              <a:t>In NIN, the linear convolution operation (dot product) is replaced with a general nonlinear “micro network”</a:t>
            </a:r>
            <a:endParaRPr lang="en-US" altLang="zh-CN" b="0" dirty="0"/>
          </a:p>
          <a:p>
            <a:pPr>
              <a:lnSpc>
                <a:spcPct val="150000"/>
              </a:lnSpc>
            </a:pPr>
            <a:r>
              <a:rPr lang="en-US" altLang="zh-CN" b="0" dirty="0" err="1"/>
              <a:t>MLPconv</a:t>
            </a:r>
            <a:r>
              <a:rPr lang="en-US" altLang="zh-CN" b="0" dirty="0"/>
              <a:t> layer vs CNN: Mapping the input local patch to the output feature vector with an MLP vs linear convolution</a:t>
            </a:r>
            <a:endParaRPr lang="en-US" altLang="zh-CN" b="0" dirty="0"/>
          </a:p>
        </p:txBody>
      </p:sp>
      <p:sp>
        <p:nvSpPr>
          <p:cNvPr id="10" name="矩形 9"/>
          <p:cNvSpPr/>
          <p:nvPr/>
        </p:nvSpPr>
        <p:spPr>
          <a:xfrm>
            <a:off x="2741519" y="5648263"/>
            <a:ext cx="6708963" cy="496739"/>
          </a:xfrm>
          <a:prstGeom prst="rect">
            <a:avLst/>
          </a:prstGeom>
        </p:spPr>
        <p:txBody>
          <a:bodyPr wrap="square" lIns="0" tIns="0" rIns="0" bIns="0" anchor="ctr" anchorCtr="1">
            <a:spAutoFit/>
          </a:bodyPr>
          <a:lstStyle/>
          <a:p>
            <a:pPr>
              <a:lnSpc>
                <a:spcPct val="150000"/>
              </a:lnSpc>
            </a:pPr>
            <a:r>
              <a:rPr lang="en-US" altLang="zh-CN" sz="2400" dirty="0"/>
              <a:t>Lin, Chen and Yan. "Network in network." 2013.</a:t>
            </a:r>
            <a:endParaRPr lang="en-US" altLang="zh-CN" sz="2800" dirty="0">
              <a:cs typeface="Times New Roman" panose="02020603050405020304" pitchFamily="18" charset="0"/>
            </a:endParaRPr>
          </a:p>
        </p:txBody>
      </p:sp>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nvGraphicFramePr>
        <p:xfrm>
          <a:off x="2054658" y="5631544"/>
          <a:ext cx="2438401" cy="468923"/>
        </p:xfrm>
        <a:graphic>
          <a:graphicData uri="http://schemas.openxmlformats.org/presentationml/2006/ole">
            <mc:AlternateContent xmlns:mc="http://schemas.openxmlformats.org/markup-compatibility/2006">
              <mc:Choice xmlns:v="urn:schemas-microsoft-com:vml" Requires="v">
                <p:oleObj spid="_x0000_s1026" name="Equation" r:id="rId1" imgW="31699200" imgH="6096000" progId="">
                  <p:embed/>
                </p:oleObj>
              </mc:Choice>
              <mc:Fallback>
                <p:oleObj name="Equation" r:id="rId1" imgW="31699200" imgH="6096000" progId="">
                  <p:embed/>
                  <p:pic>
                    <p:nvPicPr>
                      <p:cNvPr id="0" name="对象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658" y="5631544"/>
                        <a:ext cx="2438401" cy="468923"/>
                      </a:xfrm>
                      <a:prstGeom prst="rect">
                        <a:avLst/>
                      </a:prstGeom>
                      <a:noFill/>
                    </p:spPr>
                  </p:pic>
                </p:oleObj>
              </mc:Fallback>
            </mc:AlternateContent>
          </a:graphicData>
        </a:graphic>
      </p:graphicFrame>
      <p:sp>
        <p:nvSpPr>
          <p:cNvPr id="5" name="标题 4"/>
          <p:cNvSpPr>
            <a:spLocks noGrp="1"/>
          </p:cNvSpPr>
          <p:nvPr>
            <p:ph type="title"/>
          </p:nvPr>
        </p:nvSpPr>
        <p:spPr/>
        <p:txBody>
          <a:bodyPr/>
          <a:lstStyle/>
          <a:p>
            <a:r>
              <a:rPr lang="en-US" altLang="zh-CN" dirty="0" err="1">
                <a:solidFill>
                  <a:schemeClr val="tx1"/>
                </a:solidFill>
              </a:rPr>
              <a:t>MLPconv</a:t>
            </a:r>
            <a:r>
              <a:rPr lang="en-US" altLang="zh-CN" dirty="0">
                <a:solidFill>
                  <a:schemeClr val="tx1"/>
                </a:solidFill>
              </a:rPr>
              <a:t> to</a:t>
            </a:r>
            <a:r>
              <a:rPr lang="zh-CN" altLang="en-US" dirty="0">
                <a:solidFill>
                  <a:schemeClr val="tx1"/>
                </a:solidFill>
              </a:rPr>
              <a:t> </a:t>
            </a:r>
            <a:r>
              <a:rPr lang="en-US" altLang="zh-CN" dirty="0">
                <a:solidFill>
                  <a:schemeClr val="tx1"/>
                </a:solidFill>
              </a:rPr>
              <a:t>Replace</a:t>
            </a:r>
            <a:r>
              <a:rPr lang="zh-CN" altLang="en-US" dirty="0">
                <a:solidFill>
                  <a:schemeClr val="tx1"/>
                </a:solidFill>
              </a:rPr>
              <a:t> </a:t>
            </a:r>
            <a:r>
              <a:rPr lang="en-US" altLang="zh-CN" dirty="0">
                <a:solidFill>
                  <a:schemeClr val="tx1"/>
                </a:solidFill>
              </a:rPr>
              <a:t>Linear</a:t>
            </a:r>
            <a:r>
              <a:rPr lang="zh-CN" altLang="en-US" dirty="0">
                <a:solidFill>
                  <a:schemeClr val="tx1"/>
                </a:solidFill>
              </a:rPr>
              <a:t> </a:t>
            </a:r>
            <a:r>
              <a:rPr lang="en-US" altLang="zh-CN" dirty="0">
                <a:solidFill>
                  <a:schemeClr val="tx1"/>
                </a:solidFill>
              </a:rPr>
              <a:t>Conv</a:t>
            </a:r>
            <a:endParaRPr lang="zh-CN" altLang="en-US" dirty="0"/>
          </a:p>
        </p:txBody>
      </p:sp>
      <p:pic>
        <p:nvPicPr>
          <p:cNvPr id="6" name="图片 5"/>
          <p:cNvPicPr>
            <a:picLocks noChangeAspect="1"/>
          </p:cNvPicPr>
          <p:nvPr/>
        </p:nvPicPr>
        <p:blipFill>
          <a:blip r:embed="rId3"/>
          <a:stretch>
            <a:fillRect/>
          </a:stretch>
        </p:blipFill>
        <p:spPr>
          <a:xfrm>
            <a:off x="1714164" y="1765167"/>
            <a:ext cx="9033099" cy="3327666"/>
          </a:xfrm>
          <a:prstGeom prst="rect">
            <a:avLst/>
          </a:prstGeom>
        </p:spPr>
      </p:pic>
      <p:pic>
        <p:nvPicPr>
          <p:cNvPr id="12" name="图片 11"/>
          <p:cNvPicPr>
            <a:picLocks noChangeAspect="1"/>
          </p:cNvPicPr>
          <p:nvPr/>
        </p:nvPicPr>
        <p:blipFill>
          <a:blip r:embed="rId4"/>
          <a:stretch>
            <a:fillRect/>
          </a:stretch>
        </p:blipFill>
        <p:spPr>
          <a:xfrm>
            <a:off x="5456910" y="5285355"/>
            <a:ext cx="4327794" cy="495458"/>
          </a:xfrm>
          <a:prstGeom prst="rect">
            <a:avLst/>
          </a:prstGeom>
        </p:spPr>
      </p:pic>
      <p:graphicFrame>
        <p:nvGraphicFramePr>
          <p:cNvPr id="14" name="对象 13"/>
          <p:cNvGraphicFramePr>
            <a:graphicFrameLocks noChangeAspect="1"/>
          </p:cNvGraphicFramePr>
          <p:nvPr/>
        </p:nvGraphicFramePr>
        <p:xfrm>
          <a:off x="5463308" y="5976605"/>
          <a:ext cx="4543712" cy="495458"/>
        </p:xfrm>
        <a:graphic>
          <a:graphicData uri="http://schemas.openxmlformats.org/presentationml/2006/ole">
            <mc:AlternateContent xmlns:mc="http://schemas.openxmlformats.org/markup-compatibility/2006">
              <mc:Choice xmlns:v="urn:schemas-microsoft-com:vml" Requires="v">
                <p:oleObj spid="_x0000_s1027" name="BMP 图像" r:id="rId5" imgW="7162800" imgH="781050" progId="Paint.Picture">
                  <p:embed/>
                </p:oleObj>
              </mc:Choice>
              <mc:Fallback>
                <p:oleObj name="BMP 图像" r:id="rId5" imgW="7162800" imgH="781050" progId="Paint.Picture">
                  <p:embed/>
                  <p:pic>
                    <p:nvPicPr>
                      <p:cNvPr id="0" name="图片 1026"/>
                      <p:cNvPicPr/>
                      <p:nvPr/>
                    </p:nvPicPr>
                    <p:blipFill>
                      <a:blip r:embed="rId6"/>
                      <a:stretch>
                        <a:fillRect/>
                      </a:stretch>
                    </p:blipFill>
                    <p:spPr>
                      <a:xfrm>
                        <a:off x="5463308" y="5976605"/>
                        <a:ext cx="4543712" cy="495458"/>
                      </a:xfrm>
                      <a:prstGeom prst="rect">
                        <a:avLst/>
                      </a:prstGeom>
                    </p:spPr>
                  </p:pic>
                </p:oleObj>
              </mc:Fallback>
            </mc:AlternateContent>
          </a:graphicData>
        </a:graphic>
      </p:graphicFrame>
      <p:sp>
        <p:nvSpPr>
          <p:cNvPr id="16" name="文本框 15"/>
          <p:cNvSpPr txBox="1"/>
          <p:nvPr/>
        </p:nvSpPr>
        <p:spPr>
          <a:xfrm>
            <a:off x="6832600" y="5634535"/>
            <a:ext cx="4946650" cy="400110"/>
          </a:xfrm>
          <a:prstGeom prst="rect">
            <a:avLst/>
          </a:prstGeom>
          <a:noFill/>
        </p:spPr>
        <p:txBody>
          <a:bodyPr wrap="square" rtlCol="0">
            <a:spAutoFit/>
          </a:bodyPr>
          <a:lstStyle/>
          <a:p>
            <a:pPr algn="just"/>
            <a:r>
              <a:rPr lang="en-US" altLang="zh-CN" sz="2000" dirty="0">
                <a:solidFill>
                  <a:schemeClr val="accent6">
                    <a:lumMod val="50000"/>
                  </a:schemeClr>
                </a:solidFill>
                <a:cs typeface="Times New Roman" panose="02020603050405020304" pitchFamily="18" charset="0"/>
              </a:rPr>
              <a:t>…                                                          n-layer MLP</a:t>
            </a:r>
            <a:endParaRPr lang="zh-CN" altLang="en-US" sz="2000" dirty="0">
              <a:solidFill>
                <a:schemeClr val="accent6">
                  <a:lumMod val="50000"/>
                </a:schemeClr>
              </a:solidFill>
              <a:cs typeface="Times New Roman" panose="02020603050405020304" pitchFamily="18" charset="0"/>
            </a:endParaRPr>
          </a:p>
        </p:txBody>
      </p:sp>
      <p:sp>
        <p:nvSpPr>
          <p:cNvPr id="18" name="右大括号 17"/>
          <p:cNvSpPr/>
          <p:nvPr/>
        </p:nvSpPr>
        <p:spPr>
          <a:xfrm>
            <a:off x="9912092" y="5486250"/>
            <a:ext cx="339292" cy="774700"/>
          </a:xfrm>
          <a:prstGeom prst="rightBrace">
            <a:avLst/>
          </a:prstGeom>
          <a:ln w="1905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页脚占位符 18"/>
          <p:cNvSpPr>
            <a:spLocks noGrp="1"/>
          </p:cNvSpPr>
          <p:nvPr>
            <p:ph type="ftr" sz="quarter" idx="11"/>
          </p:nvPr>
        </p:nvSpPr>
        <p:spPr/>
        <p:txBody>
          <a:bodyPr/>
          <a:lstStyle/>
          <a:p>
            <a:r>
              <a:rPr lang="en-US" altLang="zh-TW"/>
              <a:t>@2023 Stan Z. Li, Westlake University</a:t>
            </a:r>
            <a:endParaRPr lang="zh-TW" altLang="en-US" dirty="0"/>
          </a:p>
        </p:txBody>
      </p:sp>
      <p:sp>
        <p:nvSpPr>
          <p:cNvPr id="20" name="灯片编号占位符 19"/>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chemeClr val="tx1"/>
                </a:solidFill>
                <a:cs typeface="Times New Roman" panose="02020603050405020304" pitchFamily="18" charset="0"/>
              </a:rPr>
              <a:t>Inception v1 – Multi-scale Kernels</a:t>
            </a:r>
            <a:endParaRPr lang="zh-CN" altLang="en-US" dirty="0"/>
          </a:p>
        </p:txBody>
      </p:sp>
      <p:pic>
        <p:nvPicPr>
          <p:cNvPr id="7" name="图片 6"/>
          <p:cNvPicPr>
            <a:picLocks noChangeAspect="1"/>
          </p:cNvPicPr>
          <p:nvPr>
            <p:custDataLst>
              <p:tags r:id="rId1"/>
            </p:custDataLst>
          </p:nvPr>
        </p:nvPicPr>
        <p:blipFill>
          <a:blip r:embed="rId2"/>
          <a:stretch>
            <a:fillRect/>
          </a:stretch>
        </p:blipFill>
        <p:spPr>
          <a:xfrm>
            <a:off x="156245" y="2256104"/>
            <a:ext cx="6138229" cy="3406059"/>
          </a:xfrm>
          <a:prstGeom prst="rect">
            <a:avLst/>
          </a:prstGeom>
        </p:spPr>
      </p:pic>
      <p:pic>
        <p:nvPicPr>
          <p:cNvPr id="10" name="图片 9"/>
          <p:cNvPicPr>
            <a:picLocks noChangeAspect="1"/>
          </p:cNvPicPr>
          <p:nvPr/>
        </p:nvPicPr>
        <p:blipFill>
          <a:blip r:embed="rId3"/>
          <a:stretch>
            <a:fillRect/>
          </a:stretch>
        </p:blipFill>
        <p:spPr>
          <a:xfrm>
            <a:off x="6509637" y="2366128"/>
            <a:ext cx="5259428" cy="3296035"/>
          </a:xfrm>
          <a:prstGeom prst="rect">
            <a:avLst/>
          </a:prstGeom>
        </p:spPr>
      </p:pic>
      <p:sp>
        <p:nvSpPr>
          <p:cNvPr id="11" name="页脚占位符 10"/>
          <p:cNvSpPr>
            <a:spLocks noGrp="1"/>
          </p:cNvSpPr>
          <p:nvPr>
            <p:ph type="ftr" sz="quarter" idx="11"/>
          </p:nvPr>
        </p:nvSpPr>
        <p:spPr/>
        <p:txBody>
          <a:bodyPr/>
          <a:lstStyle/>
          <a:p>
            <a:r>
              <a:rPr lang="en-US" altLang="zh-TW"/>
              <a:t>@2023 Stan Z. Li, Westlake University</a:t>
            </a:r>
            <a:endParaRPr lang="zh-TW" altLang="en-US" dirty="0"/>
          </a:p>
        </p:txBody>
      </p:sp>
      <p:sp>
        <p:nvSpPr>
          <p:cNvPr id="12" name="灯片编号占位符 11"/>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solidFill>
                <a:cs typeface="Times New Roman" panose="02020603050405020304" pitchFamily="18" charset="0"/>
              </a:rPr>
              <a:t>Inception V1</a:t>
            </a:r>
            <a:r>
              <a:rPr lang="zh-CN" altLang="en-US" dirty="0">
                <a:solidFill>
                  <a:schemeClr val="tx1"/>
                </a:solidFill>
                <a:cs typeface="Times New Roman" panose="02020603050405020304" pitchFamily="18" charset="0"/>
              </a:rPr>
              <a:t> </a:t>
            </a:r>
            <a:r>
              <a:rPr lang="en-US" altLang="zh-CN" dirty="0">
                <a:solidFill>
                  <a:schemeClr val="tx1"/>
                </a:solidFill>
                <a:cs typeface="Times New Roman" panose="02020603050405020304" pitchFamily="18" charset="0"/>
                <a:sym typeface="Wingdings" panose="05000000000000000000" pitchFamily="2" charset="2"/>
              </a:rPr>
              <a:t> </a:t>
            </a:r>
            <a:r>
              <a:rPr lang="en-US" altLang="zh-CN" dirty="0" err="1">
                <a:solidFill>
                  <a:schemeClr val="tx1"/>
                </a:solidFill>
                <a:cs typeface="Times New Roman" panose="02020603050405020304" pitchFamily="18" charset="0"/>
              </a:rPr>
              <a:t>GoogLeNet</a:t>
            </a:r>
            <a:r>
              <a:rPr lang="zh-CN" altLang="en-US" dirty="0">
                <a:solidFill>
                  <a:schemeClr val="tx1"/>
                </a:solidFill>
                <a:cs typeface="Times New Roman" panose="02020603050405020304" pitchFamily="18" charset="0"/>
              </a:rPr>
              <a:t>（</a:t>
            </a:r>
            <a:r>
              <a:rPr lang="en-US" altLang="zh-CN" dirty="0">
                <a:solidFill>
                  <a:schemeClr val="tx1"/>
                </a:solidFill>
                <a:cs typeface="Times New Roman" panose="02020603050405020304" pitchFamily="18" charset="0"/>
              </a:rPr>
              <a:t>2014</a:t>
            </a:r>
            <a:r>
              <a:rPr lang="zh-CN" altLang="en-US" dirty="0">
                <a:solidFill>
                  <a:schemeClr val="tx1"/>
                </a:solidFill>
                <a:cs typeface="Times New Roman" panose="02020603050405020304" pitchFamily="18" charset="0"/>
              </a:rPr>
              <a:t>）</a:t>
            </a:r>
            <a:endParaRPr lang="zh-CN" altLang="en-US" dirty="0">
              <a:solidFill>
                <a:schemeClr val="tx1"/>
              </a:solidFill>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7921" t="2367" r="7037"/>
          <a:stretch>
            <a:fillRect/>
          </a:stretch>
        </p:blipFill>
        <p:spPr>
          <a:xfrm rot="5400000">
            <a:off x="4577028" y="-2362199"/>
            <a:ext cx="2558974" cy="11277598"/>
          </a:xfrm>
          <a:prstGeom prst="rect">
            <a:avLst/>
          </a:prstGeom>
        </p:spPr>
      </p:pic>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4"/>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10156641" y="4103765"/>
            <a:ext cx="1998618" cy="1569660"/>
          </a:xfrm>
          <a:prstGeom prst="rect">
            <a:avLst/>
          </a:prstGeom>
          <a:noFill/>
        </p:spPr>
        <p:txBody>
          <a:bodyPr wrap="square" rtlCol="0">
            <a:spAutoFit/>
          </a:bodyPr>
          <a:lstStyle/>
          <a:p>
            <a:r>
              <a:rPr lang="en-US" altLang="zh-CN" sz="2400" dirty="0">
                <a:solidFill>
                  <a:srgbClr val="0000FF"/>
                </a:solidFill>
              </a:rPr>
              <a:t>Convolution</a:t>
            </a:r>
            <a:endParaRPr lang="en-US" altLang="zh-CN" sz="2400" dirty="0">
              <a:solidFill>
                <a:srgbClr val="0000FF"/>
              </a:solidFill>
            </a:endParaRPr>
          </a:p>
          <a:p>
            <a:r>
              <a:rPr lang="en-US" altLang="zh-CN" sz="2400" dirty="0">
                <a:solidFill>
                  <a:srgbClr val="FF0000"/>
                </a:solidFill>
              </a:rPr>
              <a:t>Pooling</a:t>
            </a:r>
            <a:endParaRPr lang="en-US" altLang="zh-CN" sz="2400" dirty="0">
              <a:solidFill>
                <a:srgbClr val="FF0000"/>
              </a:solidFill>
            </a:endParaRPr>
          </a:p>
          <a:p>
            <a:r>
              <a:rPr lang="en-US" altLang="zh-CN" sz="2400" dirty="0" err="1">
                <a:solidFill>
                  <a:srgbClr val="FFC000"/>
                </a:solidFill>
              </a:rPr>
              <a:t>Softmax</a:t>
            </a:r>
            <a:endParaRPr lang="en-US" altLang="zh-CN" sz="2400" dirty="0">
              <a:solidFill>
                <a:srgbClr val="FFC000"/>
              </a:solidFill>
            </a:endParaRPr>
          </a:p>
          <a:p>
            <a:r>
              <a:rPr lang="en-US" altLang="zh-CN" sz="2400" dirty="0">
                <a:solidFill>
                  <a:schemeClr val="accent6">
                    <a:lumMod val="50000"/>
                  </a:schemeClr>
                </a:solidFill>
              </a:rPr>
              <a:t>Other</a:t>
            </a:r>
            <a:endParaRPr lang="zh-CN" altLang="en-US" sz="2400" dirty="0">
              <a:solidFill>
                <a:schemeClr val="accent6">
                  <a:lumMod val="50000"/>
                </a:schemeClr>
              </a:solidFill>
            </a:endParaRPr>
          </a:p>
        </p:txBody>
      </p:sp>
      <p:sp>
        <p:nvSpPr>
          <p:cNvPr id="2" name="页脚占位符 1"/>
          <p:cNvSpPr>
            <a:spLocks noGrp="1"/>
          </p:cNvSpPr>
          <p:nvPr>
            <p:ph type="ftr" sz="quarter" idx="11"/>
          </p:nvPr>
        </p:nvSpPr>
        <p:spPr/>
        <p:txBody>
          <a:bodyPr/>
          <a:lstStyle/>
          <a:p>
            <a:r>
              <a:rPr lang="en-US" altLang="zh-TW"/>
              <a:t>@2023 Stan Z. Li, Westlake University</a:t>
            </a:r>
            <a:endParaRPr lang="zh-TW" altLang="en-US" dirty="0"/>
          </a:p>
        </p:txBody>
      </p:sp>
      <p:sp>
        <p:nvSpPr>
          <p:cNvPr id="3" name="灯片编号占位符 2"/>
          <p:cNvSpPr>
            <a:spLocks noGrp="1"/>
          </p:cNvSpPr>
          <p:nvPr>
            <p:ph type="sldNum" sz="quarter" idx="12"/>
          </p:nvPr>
        </p:nvSpPr>
        <p:spPr/>
        <p:txBody>
          <a:bodyPr/>
          <a:lstStyle/>
          <a:p>
            <a:fld id="{D7E73BF0-1322-481A-85B0-7D5783909D9E}" type="slidenum">
              <a:rPr lang="zh-TW" altLang="en-US" smtClean="0"/>
            </a:fld>
            <a:endParaRPr lang="zh-TW" altLang="en-US" dirty="0"/>
          </a:p>
        </p:txBody>
      </p:sp>
      <p:sp>
        <p:nvSpPr>
          <p:cNvPr id="13" name="矩形 12"/>
          <p:cNvSpPr/>
          <p:nvPr/>
        </p:nvSpPr>
        <p:spPr>
          <a:xfrm>
            <a:off x="2116794" y="6031930"/>
            <a:ext cx="8355359" cy="333828"/>
          </a:xfrm>
          <a:prstGeom prst="rect">
            <a:avLst/>
          </a:prstGeom>
        </p:spPr>
        <p:txBody>
          <a:bodyPr wrap="square" lIns="0" tIns="0" rIns="0" bIns="0" anchor="ctr" anchorCtr="0">
            <a:noAutofit/>
          </a:bodyPr>
          <a:lstStyle/>
          <a:p>
            <a:pPr algn="ctr">
              <a:lnSpc>
                <a:spcPct val="150000"/>
              </a:lnSpc>
            </a:pPr>
            <a:r>
              <a:rPr lang="en-US" altLang="zh-CN" sz="2400" dirty="0" err="1"/>
              <a:t>Szegedy</a:t>
            </a:r>
            <a:r>
              <a:rPr lang="en-US" altLang="zh-CN" sz="2400" dirty="0"/>
              <a:t>, Christian, et al. "Going deeper with convolutions."  2015.</a:t>
            </a:r>
            <a:endParaRPr lang="en-US" altLang="zh-CN" sz="2800" dirty="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20211" y="3759860"/>
            <a:ext cx="3141872" cy="3071492"/>
          </a:xfrm>
          <a:prstGeom prst="rect">
            <a:avLst/>
          </a:prstGeom>
        </p:spPr>
      </p:pic>
      <p:pic>
        <p:nvPicPr>
          <p:cNvPr id="2054" name="Picture 6"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960" y="4001371"/>
            <a:ext cx="3019548" cy="260276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p:cNvCxnSpPr/>
          <p:nvPr/>
        </p:nvCxnSpPr>
        <p:spPr>
          <a:xfrm flipV="1">
            <a:off x="8239704" y="4001371"/>
            <a:ext cx="2394617" cy="1368836"/>
          </a:xfrm>
          <a:prstGeom prst="line">
            <a:avLst/>
          </a:prstGeom>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0817839" y="3533367"/>
                <a:ext cx="85915"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dirty="0" smtClean="0">
                              <a:solidFill>
                                <a:srgbClr val="C00000"/>
                              </a:solidFill>
                              <a:latin typeface="Cambria Math" panose="02040503050406030204" pitchFamily="18" charset="0"/>
                            </a:rPr>
                          </m:ctrlPr>
                        </m:sSubPr>
                        <m:e>
                          <m:r>
                            <a:rPr lang="en-US" altLang="zh-CN" sz="2000" b="0" i="1" dirty="0" smtClean="0">
                              <a:solidFill>
                                <a:srgbClr val="C00000"/>
                              </a:solidFill>
                              <a:latin typeface="Cambria Math" panose="02040503050406030204" pitchFamily="18" charset="0"/>
                            </a:rPr>
                            <m:t>𝑧</m:t>
                          </m:r>
                        </m:e>
                        <m:sub>
                          <m:r>
                            <a:rPr lang="en-US" altLang="zh-CN" sz="2000" b="0" i="0" dirty="0" smtClean="0">
                              <a:solidFill>
                                <a:srgbClr val="C00000"/>
                              </a:solidFill>
                              <a:latin typeface="Cambria Math" panose="02040503050406030204" pitchFamily="18" charset="0"/>
                            </a:rPr>
                            <m:t>1</m:t>
                          </m:r>
                        </m:sub>
                      </m:sSub>
                    </m:oMath>
                  </m:oMathPara>
                </a14:m>
                <a:endParaRPr lang="zh-CN" altLang="en-US" sz="2000" dirty="0">
                  <a:solidFill>
                    <a:srgbClr val="C00000"/>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10817839" y="3533367"/>
                <a:ext cx="85915" cy="307777"/>
              </a:xfrm>
              <a:prstGeom prst="rect">
                <a:avLst/>
              </a:prstGeom>
              <a:blipFill rotWithShape="1">
                <a:blip r:embed="rId3"/>
                <a:stretch>
                  <a:fillRect l="-715" t="-74" r="-177188"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8032579" y="1346732"/>
                <a:ext cx="138939"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dirty="0" smtClean="0">
                              <a:solidFill>
                                <a:srgbClr val="C00000"/>
                              </a:solidFill>
                              <a:latin typeface="Cambria Math" panose="02040503050406030204" pitchFamily="18" charset="0"/>
                            </a:rPr>
                          </m:ctrlPr>
                        </m:sSubPr>
                        <m:e>
                          <m:r>
                            <a:rPr lang="en-US" altLang="zh-CN" sz="2000" b="0" i="1" dirty="0" smtClean="0">
                              <a:solidFill>
                                <a:srgbClr val="C00000"/>
                              </a:solidFill>
                              <a:latin typeface="Cambria Math" panose="02040503050406030204" pitchFamily="18" charset="0"/>
                            </a:rPr>
                            <m:t>𝑧</m:t>
                          </m:r>
                        </m:e>
                        <m:sub>
                          <m:r>
                            <a:rPr lang="en-US" altLang="zh-CN" sz="2000" b="0" i="0" dirty="0" smtClean="0">
                              <a:solidFill>
                                <a:srgbClr val="C00000"/>
                              </a:solidFill>
                              <a:latin typeface="Cambria Math" panose="02040503050406030204" pitchFamily="18" charset="0"/>
                            </a:rPr>
                            <m:t>2</m:t>
                          </m:r>
                        </m:sub>
                      </m:sSub>
                    </m:oMath>
                  </m:oMathPara>
                </a14:m>
                <a:endParaRPr lang="zh-CN" altLang="en-US" sz="2000" dirty="0">
                  <a:solidFill>
                    <a:srgbClr val="C00000"/>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8032579" y="1346732"/>
                <a:ext cx="138939" cy="307777"/>
              </a:xfrm>
              <a:prstGeom prst="rect">
                <a:avLst/>
              </a:prstGeom>
              <a:blipFill rotWithShape="1">
                <a:blip r:embed="rId4"/>
                <a:stretch>
                  <a:fillRect l="-334" t="-173" r="-71511" b="1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649049" y="4929285"/>
                <a:ext cx="3356618" cy="74693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dirty="0" smtClean="0">
                          <a:solidFill>
                            <a:srgbClr val="C00000"/>
                          </a:solidFill>
                          <a:latin typeface="Cambria Math" panose="02040503050406030204" pitchFamily="18" charset="0"/>
                        </a:rPr>
                        <m:t>𝐿</m:t>
                      </m:r>
                      <m:r>
                        <a:rPr lang="en-US" altLang="zh-CN" sz="2000" b="0" i="1" dirty="0" smtClean="0">
                          <a:solidFill>
                            <a:srgbClr val="C00000"/>
                          </a:solidFill>
                          <a:latin typeface="Cambria Math" panose="02040503050406030204" pitchFamily="18" charset="0"/>
                        </a:rPr>
                        <m:t>(</m:t>
                      </m:r>
                      <m:r>
                        <a:rPr lang="en-US" altLang="zh-CN" sz="2000" b="0" i="1" dirty="0" smtClean="0">
                          <a:solidFill>
                            <a:srgbClr val="C00000"/>
                          </a:solidFill>
                          <a:latin typeface="Cambria Math" panose="02040503050406030204" pitchFamily="18" charset="0"/>
                        </a:rPr>
                        <m:t>𝑊</m:t>
                      </m:r>
                      <m:r>
                        <a:rPr lang="en-US" altLang="zh-CN" sz="2000" b="0" i="1" dirty="0" smtClean="0">
                          <a:solidFill>
                            <a:srgbClr val="C00000"/>
                          </a:solidFill>
                          <a:latin typeface="Cambria Math" panose="02040503050406030204" pitchFamily="18" charset="0"/>
                        </a:rPr>
                        <m:t>)=</m:t>
                      </m:r>
                      <m:nary>
                        <m:naryPr>
                          <m:chr m:val="∑"/>
                          <m:supHide m:val="on"/>
                          <m:ctrlPr>
                            <a:rPr lang="en-US" altLang="zh-CN" sz="2000" b="0" i="1" dirty="0" smtClean="0">
                              <a:solidFill>
                                <a:srgbClr val="C00000"/>
                              </a:solidFill>
                              <a:latin typeface="Cambria Math" panose="02040503050406030204" pitchFamily="18" charset="0"/>
                            </a:rPr>
                          </m:ctrlPr>
                        </m:naryPr>
                        <m:sub>
                          <m:r>
                            <a:rPr lang="en-US" altLang="zh-CN" sz="2000" b="0" i="1" dirty="0" smtClean="0">
                              <a:solidFill>
                                <a:srgbClr val="C00000"/>
                              </a:solidFill>
                              <a:latin typeface="Cambria Math" panose="02040503050406030204" pitchFamily="18" charset="0"/>
                            </a:rPr>
                            <m:t>𝑖</m:t>
                          </m:r>
                        </m:sub>
                        <m:sup/>
                        <m:e>
                          <m:r>
                            <a:rPr lang="en-US" altLang="zh-CN" sz="2000" i="1" dirty="0">
                              <a:solidFill>
                                <a:srgbClr val="C00000"/>
                              </a:solidFill>
                              <a:latin typeface="Cambria Math" panose="02040503050406030204" pitchFamily="18" charset="0"/>
                            </a:rPr>
                            <m:t>(</m:t>
                          </m:r>
                          <m:r>
                            <a:rPr lang="en-US" altLang="zh-CN" sz="2000" i="1" dirty="0">
                              <a:solidFill>
                                <a:srgbClr val="C00000"/>
                              </a:solidFill>
                              <a:latin typeface="Cambria Math" panose="02040503050406030204" pitchFamily="18" charset="0"/>
                            </a:rPr>
                            <m:t>𝑦</m:t>
                          </m:r>
                          <m:r>
                            <a:rPr lang="en-US" altLang="zh-CN" sz="2000" i="1" dirty="0">
                              <a:solidFill>
                                <a:srgbClr val="C00000"/>
                              </a:solidFill>
                              <a:latin typeface="Cambria Math" panose="02040503050406030204" pitchFamily="18" charset="0"/>
                            </a:rPr>
                            <m:t>_</m:t>
                          </m:r>
                          <m:r>
                            <a:rPr lang="en-US" altLang="zh-CN" sz="2000" i="1" dirty="0">
                              <a:solidFill>
                                <a:srgbClr val="C00000"/>
                              </a:solidFill>
                              <a:latin typeface="Cambria Math" panose="02040503050406030204" pitchFamily="18" charset="0"/>
                            </a:rPr>
                            <m:t>𝑖</m:t>
                          </m:r>
                          <m:r>
                            <a:rPr lang="en-US" altLang="zh-CN" sz="2000" i="1" dirty="0">
                              <a:solidFill>
                                <a:srgbClr val="C00000"/>
                              </a:solidFill>
                              <a:latin typeface="Cambria Math" panose="02040503050406030204" pitchFamily="18" charset="0"/>
                            </a:rPr>
                            <m:t>−</m:t>
                          </m:r>
                          <m:r>
                            <a:rPr lang="en-US" altLang="zh-CN" sz="2000" i="1" dirty="0">
                              <a:solidFill>
                                <a:srgbClr val="C00000"/>
                              </a:solidFill>
                              <a:latin typeface="Cambria Math" panose="02040503050406030204" pitchFamily="18" charset="0"/>
                            </a:rPr>
                            <m:t>𝑍</m:t>
                          </m:r>
                          <m:r>
                            <a:rPr lang="en-US" altLang="zh-CN" sz="2000" i="1" dirty="0">
                              <a:solidFill>
                                <a:srgbClr val="C00000"/>
                              </a:solidFill>
                              <a:latin typeface="Cambria Math" panose="02040503050406030204" pitchFamily="18" charset="0"/>
                            </a:rPr>
                            <m:t> </m:t>
                          </m:r>
                          <m:r>
                            <a:rPr lang="en-US" altLang="zh-CN" sz="2000" i="1" dirty="0">
                              <a:solidFill>
                                <a:srgbClr val="C00000"/>
                              </a:solidFill>
                              <a:latin typeface="Cambria Math" panose="02040503050406030204" pitchFamily="18" charset="0"/>
                            </a:rPr>
                            <m:t>𝑊</m:t>
                          </m:r>
                          <m:r>
                            <a:rPr lang="en-US" altLang="zh-CN" sz="2000" i="1" dirty="0">
                              <a:solidFill>
                                <a:srgbClr val="C00000"/>
                              </a:solidFill>
                              <a:latin typeface="Cambria Math" panose="02040503050406030204" pitchFamily="18" charset="0"/>
                            </a:rPr>
                            <m:t>_</m:t>
                          </m:r>
                          <m:r>
                            <a:rPr lang="en-US" altLang="zh-CN" sz="2000" i="1" dirty="0">
                              <a:solidFill>
                                <a:srgbClr val="C00000"/>
                              </a:solidFill>
                              <a:latin typeface="Cambria Math" panose="02040503050406030204" pitchFamily="18" charset="0"/>
                            </a:rPr>
                            <m:t>2</m:t>
                          </m:r>
                          <m:r>
                            <a:rPr lang="en-US" altLang="zh-CN" sz="2000" i="1" dirty="0">
                              <a:solidFill>
                                <a:srgbClr val="C00000"/>
                              </a:solidFill>
                              <a:latin typeface="Cambria Math" panose="02040503050406030204" pitchFamily="18" charset="0"/>
                            </a:rPr>
                            <m:t> )</m:t>
                          </m:r>
                          <m:r>
                            <a:rPr lang="en-US" altLang="zh-CN" sz="2000" dirty="0">
                              <a:solidFill>
                                <a:srgbClr val="C00000"/>
                              </a:solidFill>
                              <a:latin typeface="Cambria Math" panose="02040503050406030204" pitchFamily="18" charset="0"/>
                            </a:rPr>
                            <m:t>^</m:t>
                          </m:r>
                          <m:r>
                            <a:rPr lang="en-US" altLang="zh-CN" sz="2000" dirty="0">
                              <a:solidFill>
                                <a:srgbClr val="C00000"/>
                              </a:solidFill>
                              <a:latin typeface="Cambria Math" panose="02040503050406030204" pitchFamily="18" charset="0"/>
                            </a:rPr>
                            <m:t>2</m:t>
                          </m:r>
                        </m:e>
                      </m:nary>
                    </m:oMath>
                  </m:oMathPara>
                </a14:m>
                <a:endParaRPr lang="zh-CN" altLang="en-US" sz="2000" dirty="0">
                  <a:solidFill>
                    <a:srgbClr val="C00000"/>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649049" y="4929285"/>
                <a:ext cx="3356618" cy="746936"/>
              </a:xfrm>
              <a:prstGeom prst="rect">
                <a:avLst/>
              </a:prstGeom>
              <a:blipFill rotWithShape="1">
                <a:blip r:embed="rId5"/>
                <a:stretch>
                  <a:fillRect l="-2" t="-56" r="3" b="79"/>
                </a:stretch>
              </a:blipFill>
            </p:spPr>
            <p:txBody>
              <a:bodyPr/>
              <a:lstStyle/>
              <a:p>
                <a:r>
                  <a:rPr lang="zh-CN" altLang="en-US">
                    <a:noFill/>
                  </a:rPr>
                  <a:t> </a:t>
                </a:r>
              </a:p>
            </p:txBody>
          </p:sp>
        </mc:Fallback>
      </mc:AlternateContent>
      <p:grpSp>
        <p:nvGrpSpPr>
          <p:cNvPr id="7" name="组合 6"/>
          <p:cNvGrpSpPr/>
          <p:nvPr/>
        </p:nvGrpSpPr>
        <p:grpSpPr>
          <a:xfrm>
            <a:off x="4771378" y="1111910"/>
            <a:ext cx="5779834" cy="2607308"/>
            <a:chOff x="843251" y="4188425"/>
            <a:chExt cx="5779834" cy="2607308"/>
          </a:xfrm>
        </p:grpSpPr>
        <p:grpSp>
          <p:nvGrpSpPr>
            <p:cNvPr id="3" name="组合 2"/>
            <p:cNvGrpSpPr/>
            <p:nvPr/>
          </p:nvGrpSpPr>
          <p:grpSpPr>
            <a:xfrm>
              <a:off x="843251" y="4188425"/>
              <a:ext cx="5779834" cy="2363564"/>
              <a:chOff x="5203069" y="1318574"/>
              <a:chExt cx="5779834" cy="2363564"/>
            </a:xfrm>
          </p:grpSpPr>
          <p:pic>
            <p:nvPicPr>
              <p:cNvPr id="2052" name="Picture 4" descr="Image for po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3069" y="1318574"/>
                <a:ext cx="4768103" cy="23635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文本框 1"/>
                  <p:cNvSpPr txBox="1"/>
                  <p:nvPr/>
                </p:nvSpPr>
                <p:spPr>
                  <a:xfrm>
                    <a:off x="8158596" y="1571165"/>
                    <a:ext cx="576174"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smtClean="0">
                                  <a:solidFill>
                                    <a:srgbClr val="C00000"/>
                                  </a:solidFill>
                                  <a:latin typeface="Cambria Math" panose="02040503050406030204" pitchFamily="18" charset="0"/>
                                </a:rPr>
                              </m:ctrlPr>
                            </m:sSubPr>
                            <m:e>
                              <m:r>
                                <a:rPr lang="en-US" altLang="zh-CN" sz="2000" i="1" dirty="0" smtClean="0">
                                  <a:solidFill>
                                    <a:srgbClr val="C00000"/>
                                  </a:solidFill>
                                  <a:latin typeface="Cambria Math" panose="02040503050406030204" pitchFamily="18" charset="0"/>
                                </a:rPr>
                                <m:t>𝑊</m:t>
                              </m:r>
                            </m:e>
                            <m:sub>
                              <m:r>
                                <a:rPr lang="en-US" altLang="zh-CN" sz="2000" i="1" dirty="0" smtClean="0">
                                  <a:solidFill>
                                    <a:srgbClr val="C00000"/>
                                  </a:solidFill>
                                  <a:latin typeface="Cambria Math" panose="02040503050406030204" pitchFamily="18" charset="0"/>
                                </a:rPr>
                                <m:t>2</m:t>
                              </m:r>
                            </m:sub>
                          </m:sSub>
                        </m:oMath>
                      </m:oMathPara>
                    </a14:m>
                    <a:endParaRPr lang="zh-CN" altLang="en-US" sz="2000" dirty="0">
                      <a:solidFill>
                        <a:srgbClr val="C00000"/>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8158596" y="1571165"/>
                    <a:ext cx="576174" cy="307777"/>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588294" y="1587161"/>
                    <a:ext cx="576174"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smtClean="0">
                                  <a:solidFill>
                                    <a:srgbClr val="C00000"/>
                                  </a:solidFill>
                                  <a:latin typeface="Cambria Math" panose="02040503050406030204" pitchFamily="18" charset="0"/>
                                </a:rPr>
                              </m:ctrlPr>
                            </m:sSubPr>
                            <m:e>
                              <m:r>
                                <a:rPr lang="en-US" altLang="zh-CN" sz="2000" i="1" dirty="0" smtClean="0">
                                  <a:solidFill>
                                    <a:srgbClr val="C00000"/>
                                  </a:solidFill>
                                  <a:latin typeface="Cambria Math" panose="02040503050406030204" pitchFamily="18" charset="0"/>
                                </a:rPr>
                                <m:t>𝑊</m:t>
                              </m:r>
                            </m:e>
                            <m:sub>
                              <m:r>
                                <a:rPr lang="en-US" altLang="zh-CN" sz="2000" b="0" i="1" dirty="0" smtClean="0">
                                  <a:solidFill>
                                    <a:srgbClr val="C00000"/>
                                  </a:solidFill>
                                  <a:latin typeface="Cambria Math" panose="02040503050406030204" pitchFamily="18" charset="0"/>
                                </a:rPr>
                                <m:t>1</m:t>
                              </m:r>
                            </m:sub>
                          </m:sSub>
                        </m:oMath>
                      </m:oMathPara>
                    </a14:m>
                    <a:endParaRPr lang="zh-CN" altLang="en-US" sz="2000" dirty="0">
                      <a:solidFill>
                        <a:srgbClr val="C00000"/>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6588294" y="1587161"/>
                    <a:ext cx="576174" cy="307777"/>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9917511" y="2228760"/>
                    <a:ext cx="1065392"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smtClean="0">
                                  <a:solidFill>
                                    <a:srgbClr val="C00000"/>
                                  </a:solidFill>
                                  <a:latin typeface="Cambria Math" panose="02040503050406030204" pitchFamily="18" charset="0"/>
                                </a:rPr>
                              </m:ctrlPr>
                            </m:sSubPr>
                            <m:e>
                              <m:r>
                                <a:rPr lang="en-US" altLang="zh-CN" sz="2000" b="0" i="1" dirty="0" smtClean="0">
                                  <a:solidFill>
                                    <a:srgbClr val="C00000"/>
                                  </a:solidFill>
                                  <a:latin typeface="Cambria Math" panose="02040503050406030204" pitchFamily="18" charset="0"/>
                                </a:rPr>
                                <m:t>𝑌</m:t>
                              </m:r>
                              <m:r>
                                <a:rPr lang="en-US" altLang="zh-CN" sz="2000" b="0" i="1" dirty="0" smtClean="0">
                                  <a:solidFill>
                                    <a:srgbClr val="C00000"/>
                                  </a:solidFill>
                                  <a:latin typeface="Cambria Math" panose="02040503050406030204" pitchFamily="18" charset="0"/>
                                </a:rPr>
                                <m:t>=</m:t>
                              </m:r>
                              <m:r>
                                <a:rPr lang="en-US" altLang="zh-CN" sz="2000" b="0" i="1" dirty="0" smtClean="0">
                                  <a:solidFill>
                                    <a:srgbClr val="C00000"/>
                                  </a:solidFill>
                                  <a:latin typeface="Cambria Math" panose="02040503050406030204" pitchFamily="18" charset="0"/>
                                </a:rPr>
                                <m:t>𝑍</m:t>
                              </m:r>
                              <m:r>
                                <a:rPr lang="en-US" altLang="zh-CN" sz="2000" b="0" i="1" dirty="0" smtClean="0">
                                  <a:solidFill>
                                    <a:srgbClr val="C00000"/>
                                  </a:solidFill>
                                  <a:latin typeface="Cambria Math" panose="02040503050406030204" pitchFamily="18" charset="0"/>
                                </a:rPr>
                                <m:t> </m:t>
                              </m:r>
                              <m:r>
                                <a:rPr lang="en-US" altLang="zh-CN" sz="2000" i="1" dirty="0" smtClean="0">
                                  <a:solidFill>
                                    <a:srgbClr val="C00000"/>
                                  </a:solidFill>
                                  <a:latin typeface="Cambria Math" panose="02040503050406030204" pitchFamily="18" charset="0"/>
                                </a:rPr>
                                <m:t>𝑊</m:t>
                              </m:r>
                            </m:e>
                            <m:sub>
                              <m:r>
                                <a:rPr lang="en-US" altLang="zh-CN" sz="2000" i="1" dirty="0" smtClean="0">
                                  <a:solidFill>
                                    <a:srgbClr val="C00000"/>
                                  </a:solidFill>
                                  <a:latin typeface="Cambria Math" panose="02040503050406030204" pitchFamily="18" charset="0"/>
                                </a:rPr>
                                <m:t>2</m:t>
                              </m:r>
                            </m:sub>
                          </m:sSub>
                        </m:oMath>
                      </m:oMathPara>
                    </a14:m>
                    <a:endParaRPr lang="zh-CN" altLang="en-US" sz="2000" dirty="0">
                      <a:solidFill>
                        <a:srgbClr val="C00000"/>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9917511" y="2228760"/>
                    <a:ext cx="1065392" cy="307777"/>
                  </a:xfrm>
                  <a:prstGeom prst="rect">
                    <a:avLst/>
                  </a:prstGeom>
                  <a:blipFill rotWithShape="1">
                    <a:blip r:embed="rId9"/>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8" name="文本框 17"/>
                <p:cNvSpPr txBox="1"/>
                <p:nvPr/>
              </p:nvSpPr>
              <p:spPr>
                <a:xfrm>
                  <a:off x="2991001" y="6487956"/>
                  <a:ext cx="1587152" cy="307777"/>
                </a:xfrm>
                <a:prstGeom prst="rect">
                  <a:avLst/>
                </a:prstGeom>
                <a:noFill/>
              </p:spPr>
              <p:txBody>
                <a:bodyPr wrap="square" lIns="0" tIns="0" rIns="0" bIns="0" rtlCol="0">
                  <a:spAutoFit/>
                </a:bodyPr>
                <a:lstStyle/>
                <a:p>
                  <a14:m>
                    <m:oMath xmlns:m="http://schemas.openxmlformats.org/officeDocument/2006/math">
                      <m:sSub>
                        <m:sSubPr>
                          <m:ctrlPr>
                            <a:rPr lang="en-US" altLang="zh-CN" sz="2000" i="1" dirty="0" smtClean="0">
                              <a:solidFill>
                                <a:srgbClr val="C00000"/>
                              </a:solidFill>
                              <a:latin typeface="Cambria Math" panose="02040503050406030204" pitchFamily="18" charset="0"/>
                            </a:rPr>
                          </m:ctrlPr>
                        </m:sSubPr>
                        <m:e>
                          <m:r>
                            <a:rPr lang="en-US" altLang="zh-CN" sz="2000" b="0" i="1" dirty="0" smtClean="0">
                              <a:solidFill>
                                <a:srgbClr val="C00000"/>
                              </a:solidFill>
                              <a:latin typeface="Cambria Math" panose="02040503050406030204" pitchFamily="18" charset="0"/>
                            </a:rPr>
                            <m:t>𝑍</m:t>
                          </m:r>
                          <m:r>
                            <a:rPr lang="en-US" altLang="zh-CN" sz="2000" b="0" i="1" dirty="0" smtClean="0">
                              <a:solidFill>
                                <a:srgbClr val="C00000"/>
                              </a:solidFill>
                              <a:latin typeface="Cambria Math" panose="02040503050406030204" pitchFamily="18" charset="0"/>
                            </a:rPr>
                            <m:t>=</m:t>
                          </m:r>
                          <m:r>
                            <a:rPr lang="zh-CN" altLang="en-US" sz="2000" i="1" dirty="0">
                              <a:solidFill>
                                <a:srgbClr val="C00000"/>
                              </a:solidFill>
                              <a:latin typeface="Cambria Math" panose="02040503050406030204" pitchFamily="18" charset="0"/>
                            </a:rPr>
                            <m:t>𝜎</m:t>
                          </m:r>
                          <m:r>
                            <a:rPr lang="en-US" altLang="zh-CN" sz="2000" b="0" i="1" dirty="0" smtClean="0">
                              <a:solidFill>
                                <a:srgbClr val="C00000"/>
                              </a:solidFill>
                              <a:latin typeface="Cambria Math" panose="02040503050406030204" pitchFamily="18" charset="0"/>
                            </a:rPr>
                            <m:t>(</m:t>
                          </m:r>
                          <m:r>
                            <a:rPr lang="en-US" altLang="zh-CN" sz="2000" b="0" i="1" dirty="0" smtClean="0">
                              <a:solidFill>
                                <a:srgbClr val="C00000"/>
                              </a:solidFill>
                              <a:latin typeface="Cambria Math" panose="02040503050406030204" pitchFamily="18" charset="0"/>
                            </a:rPr>
                            <m:t>𝑋</m:t>
                          </m:r>
                          <m:r>
                            <a:rPr lang="en-US" altLang="zh-CN" sz="2000" b="0" i="1" dirty="0" smtClean="0">
                              <a:solidFill>
                                <a:srgbClr val="C00000"/>
                              </a:solidFill>
                              <a:latin typeface="Cambria Math" panose="02040503050406030204" pitchFamily="18" charset="0"/>
                            </a:rPr>
                            <m:t> </m:t>
                          </m:r>
                          <m:r>
                            <a:rPr lang="en-US" altLang="zh-CN" sz="2000" i="1" dirty="0" smtClean="0">
                              <a:solidFill>
                                <a:srgbClr val="C00000"/>
                              </a:solidFill>
                              <a:latin typeface="Cambria Math" panose="02040503050406030204" pitchFamily="18" charset="0"/>
                            </a:rPr>
                            <m:t>𝑊</m:t>
                          </m:r>
                        </m:e>
                        <m:sub>
                          <m:r>
                            <a:rPr lang="en-US" altLang="zh-CN" sz="2000" b="0" i="1" dirty="0" smtClean="0">
                              <a:solidFill>
                                <a:srgbClr val="C00000"/>
                              </a:solidFill>
                              <a:latin typeface="Cambria Math" panose="02040503050406030204" pitchFamily="18" charset="0"/>
                            </a:rPr>
                            <m:t>1</m:t>
                          </m:r>
                        </m:sub>
                      </m:sSub>
                    </m:oMath>
                  </a14:m>
                  <a:r>
                    <a:rPr lang="en-US" altLang="zh-CN" sz="2000" dirty="0">
                      <a:solidFill>
                        <a:srgbClr val="C00000"/>
                      </a:solidFill>
                    </a:rPr>
                    <a:t>)</a:t>
                  </a:r>
                  <a:endParaRPr lang="zh-CN" altLang="en-US" sz="2000" dirty="0">
                    <a:solidFill>
                      <a:srgbClr val="C00000"/>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a:off x="2991001" y="6487956"/>
                  <a:ext cx="1587152" cy="307777"/>
                </a:xfrm>
                <a:prstGeom prst="rect">
                  <a:avLst/>
                </a:prstGeom>
                <a:blipFill rotWithShape="1">
                  <a:blip r:embed="rId10"/>
                </a:blipFill>
              </p:spPr>
              <p:txBody>
                <a:bodyPr/>
                <a:lstStyle/>
                <a:p>
                  <a:r>
                    <a:rPr lang="zh-CN" altLang="en-US">
                      <a:noFill/>
                    </a:rPr>
                    <a:t> </a:t>
                  </a:r>
                </a:p>
              </p:txBody>
            </p:sp>
          </mc:Fallback>
        </mc:AlternateContent>
      </p:grpSp>
      <p:grpSp>
        <p:nvGrpSpPr>
          <p:cNvPr id="6" name="组合 5"/>
          <p:cNvGrpSpPr/>
          <p:nvPr/>
        </p:nvGrpSpPr>
        <p:grpSpPr>
          <a:xfrm>
            <a:off x="256667" y="874419"/>
            <a:ext cx="4310745" cy="3141872"/>
            <a:chOff x="256667" y="874419"/>
            <a:chExt cx="4310745" cy="3141872"/>
          </a:xfrm>
        </p:grpSpPr>
        <p:pic>
          <p:nvPicPr>
            <p:cNvPr id="2050" name="Picture 2" descr="Image for pos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5540" y="874419"/>
              <a:ext cx="3141872" cy="314187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9" name="文本框 18"/>
                <p:cNvSpPr txBox="1"/>
                <p:nvPr/>
              </p:nvSpPr>
              <p:spPr>
                <a:xfrm>
                  <a:off x="256667" y="1829802"/>
                  <a:ext cx="1451777" cy="1231106"/>
                </a:xfrm>
                <a:prstGeom prst="rect">
                  <a:avLst/>
                </a:prstGeom>
                <a:noFill/>
              </p:spPr>
              <p:txBody>
                <a:bodyPr wrap="square" lIns="0" tIns="0" rIns="0" bIns="0" rtlCol="0">
                  <a:spAutoFit/>
                </a:bodyPr>
                <a:lstStyle/>
                <a:p>
                  <a:pPr algn="r"/>
                  <a:r>
                    <a:rPr lang="en-US" altLang="zh-CN" sz="2000" b="0" dirty="0">
                      <a:solidFill>
                        <a:srgbClr val="C00000"/>
                      </a:solidFill>
                    </a:rPr>
                    <a:t>Training data </a:t>
                  </a:r>
                  <a14:m>
                    <m:oMath xmlns:m="http://schemas.openxmlformats.org/officeDocument/2006/math">
                      <m:d>
                        <m:dPr>
                          <m:begChr m:val="{"/>
                          <m:endChr m:val="}"/>
                          <m:ctrlPr>
                            <a:rPr lang="en-US" altLang="zh-CN" sz="2000" b="0" i="1" dirty="0" smtClean="0">
                              <a:solidFill>
                                <a:srgbClr val="C00000"/>
                              </a:solidFill>
                              <a:latin typeface="Cambria Math" panose="02040503050406030204" pitchFamily="18" charset="0"/>
                            </a:rPr>
                          </m:ctrlPr>
                        </m:dPr>
                        <m:e>
                          <m:sSub>
                            <m:sSubPr>
                              <m:ctrlPr>
                                <a:rPr lang="en-US" altLang="zh-CN" sz="2000" b="0" i="1" dirty="0" smtClean="0">
                                  <a:solidFill>
                                    <a:srgbClr val="C00000"/>
                                  </a:solidFill>
                                  <a:latin typeface="Cambria Math" panose="02040503050406030204" pitchFamily="18" charset="0"/>
                                </a:rPr>
                              </m:ctrlPr>
                            </m:sSubPr>
                            <m:e>
                              <m:r>
                                <a:rPr lang="en-US" altLang="zh-CN" sz="2000" b="0" i="1" dirty="0" smtClean="0">
                                  <a:solidFill>
                                    <a:srgbClr val="C00000"/>
                                  </a:solidFill>
                                  <a:latin typeface="Cambria Math" panose="02040503050406030204" pitchFamily="18" charset="0"/>
                                </a:rPr>
                                <m:t>(</m:t>
                              </m:r>
                              <m:r>
                                <a:rPr lang="en-US" altLang="zh-CN" sz="2000" b="0" i="1" dirty="0" smtClean="0">
                                  <a:solidFill>
                                    <a:srgbClr val="C00000"/>
                                  </a:solidFill>
                                  <a:latin typeface="Cambria Math" panose="02040503050406030204" pitchFamily="18" charset="0"/>
                                </a:rPr>
                                <m:t>𝑋</m:t>
                              </m:r>
                            </m:e>
                            <m:sub>
                              <m:r>
                                <a:rPr lang="en-US" altLang="zh-CN" sz="2000" b="0" i="1" dirty="0" smtClean="0">
                                  <a:solidFill>
                                    <a:srgbClr val="C00000"/>
                                  </a:solidFill>
                                  <a:latin typeface="Cambria Math" panose="02040503050406030204" pitchFamily="18" charset="0"/>
                                </a:rPr>
                                <m:t>𝑖</m:t>
                              </m:r>
                            </m:sub>
                          </m:sSub>
                          <m:r>
                            <a:rPr lang="en-US" altLang="zh-CN" sz="2000" b="0" i="1" dirty="0" smtClean="0">
                              <a:solidFill>
                                <a:srgbClr val="C00000"/>
                              </a:solidFill>
                              <a:latin typeface="Cambria Math" panose="02040503050406030204" pitchFamily="18" charset="0"/>
                            </a:rPr>
                            <m:t>,</m:t>
                          </m:r>
                          <m:sSub>
                            <m:sSubPr>
                              <m:ctrlPr>
                                <a:rPr lang="en-US" altLang="zh-CN" sz="2000" b="0" i="1" dirty="0" smtClean="0">
                                  <a:solidFill>
                                    <a:srgbClr val="C00000"/>
                                  </a:solidFill>
                                  <a:latin typeface="Cambria Math" panose="02040503050406030204" pitchFamily="18" charset="0"/>
                                </a:rPr>
                              </m:ctrlPr>
                            </m:sSubPr>
                            <m:e>
                              <m:r>
                                <a:rPr lang="en-US" altLang="zh-CN" sz="2000" b="0" i="1" dirty="0" smtClean="0">
                                  <a:solidFill>
                                    <a:srgbClr val="C00000"/>
                                  </a:solidFill>
                                  <a:latin typeface="Cambria Math" panose="02040503050406030204" pitchFamily="18" charset="0"/>
                                </a:rPr>
                                <m:t>𝑦</m:t>
                              </m:r>
                            </m:e>
                            <m:sub>
                              <m:r>
                                <a:rPr lang="en-US" altLang="zh-CN" sz="2000" i="1" dirty="0">
                                  <a:solidFill>
                                    <a:srgbClr val="C00000"/>
                                  </a:solidFill>
                                  <a:latin typeface="Cambria Math" panose="02040503050406030204" pitchFamily="18" charset="0"/>
                                </a:rPr>
                                <m:t>𝑖</m:t>
                              </m:r>
                            </m:sub>
                          </m:sSub>
                          <m:r>
                            <a:rPr lang="en-US" altLang="zh-CN" sz="2000" b="0" i="1" dirty="0" smtClean="0">
                              <a:solidFill>
                                <a:srgbClr val="C00000"/>
                              </a:solidFill>
                              <a:latin typeface="Cambria Math" panose="02040503050406030204" pitchFamily="18" charset="0"/>
                            </a:rPr>
                            <m:t>)</m:t>
                          </m:r>
                        </m:e>
                      </m:d>
                    </m:oMath>
                  </a14:m>
                  <a:endParaRPr lang="en-US" altLang="zh-CN" sz="2000" dirty="0">
                    <a:solidFill>
                      <a:srgbClr val="C00000"/>
                    </a:solidFill>
                  </a:endParaRPr>
                </a:p>
                <a:p>
                  <a:pPr algn="r"/>
                  <a:r>
                    <a:rPr lang="en-US" altLang="zh-CN" sz="2000" dirty="0">
                      <a:solidFill>
                        <a:srgbClr val="C00000"/>
                      </a:solidFill>
                    </a:rPr>
                    <a:t>not linearly separable</a:t>
                  </a:r>
                  <a:endParaRPr lang="zh-CN" altLang="en-US" sz="2000" dirty="0">
                    <a:solidFill>
                      <a:srgbClr val="C00000"/>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256667" y="1829802"/>
                  <a:ext cx="1451777" cy="1231106"/>
                </a:xfrm>
                <a:prstGeom prst="rect">
                  <a:avLst/>
                </a:prstGeom>
                <a:blipFill rotWithShape="1">
                  <a:blip r:embed="rId12"/>
                </a:blipFill>
              </p:spPr>
              <p:txBody>
                <a:bodyPr/>
                <a:lstStyle/>
                <a:p>
                  <a:r>
                    <a:rPr lang="zh-CN" altLang="en-US">
                      <a:noFill/>
                    </a:rPr>
                    <a:t> </a:t>
                  </a:r>
                </a:p>
              </p:txBody>
            </p:sp>
          </mc:Fallback>
        </mc:AlternateContent>
      </p:grpSp>
      <p:sp>
        <p:nvSpPr>
          <p:cNvPr id="22" name="标题 1"/>
          <p:cNvSpPr>
            <a:spLocks noGrp="1"/>
          </p:cNvSpPr>
          <p:nvPr>
            <p:ph type="title"/>
          </p:nvPr>
        </p:nvSpPr>
        <p:spPr>
          <a:xfrm>
            <a:off x="0" y="239486"/>
            <a:ext cx="12192000" cy="986970"/>
          </a:xfrm>
        </p:spPr>
        <p:txBody>
          <a:bodyPr>
            <a:normAutofit/>
          </a:bodyPr>
          <a:lstStyle/>
          <a:p>
            <a:r>
              <a:rPr lang="en-US" altLang="zh-CN" b="1" i="0" dirty="0">
                <a:solidFill>
                  <a:srgbClr val="292929"/>
                </a:solidFill>
                <a:effectLst/>
                <a:cs typeface="+mn-lt"/>
              </a:rPr>
              <a:t>Learning </a:t>
            </a:r>
            <a:r>
              <a:rPr lang="en-US" altLang="zh-CN" b="1" i="1" dirty="0">
                <a:solidFill>
                  <a:srgbClr val="292929"/>
                </a:solidFill>
                <a:effectLst/>
                <a:ea typeface="Cambria Math" panose="02040503050406030204" pitchFamily="18" charset="0"/>
                <a:cs typeface="+mn-lt"/>
              </a:rPr>
              <a:t>W</a:t>
            </a:r>
            <a:r>
              <a:rPr lang="en-US" altLang="zh-CN" b="1" i="0" dirty="0">
                <a:solidFill>
                  <a:srgbClr val="292929"/>
                </a:solidFill>
                <a:effectLst/>
                <a:cs typeface="+mn-lt"/>
              </a:rPr>
              <a:t>  as Optimization</a:t>
            </a:r>
            <a:endParaRPr lang="zh-CN" altLang="en-US" dirty="0">
              <a:cs typeface="+mn-lt"/>
            </a:endParaRPr>
          </a:p>
        </p:txBody>
      </p:sp>
      <p:sp>
        <p:nvSpPr>
          <p:cNvPr id="8" name="页脚占位符 7"/>
          <p:cNvSpPr>
            <a:spLocks noGrp="1"/>
          </p:cNvSpPr>
          <p:nvPr>
            <p:ph type="ftr" sz="quarter" idx="11"/>
            <p:custDataLst>
              <p:tags r:id="rId13"/>
            </p:custDataLst>
          </p:nvPr>
        </p:nvSpPr>
        <p:spPr/>
        <p:txBody>
          <a:bodyPr/>
          <a:p>
            <a:r>
              <a:rPr lang="en-US" altLang="zh-TW"/>
              <a:t>@2023 Stan Z. Li, Westlake University</a:t>
            </a:r>
            <a:endParaRPr lang="zh-TW" altLang="en-US" dirty="0"/>
          </a:p>
        </p:txBody>
      </p:sp>
      <p:sp>
        <p:nvSpPr>
          <p:cNvPr id="9" name="灯片编号占位符 8"/>
          <p:cNvSpPr>
            <a:spLocks noGrp="1"/>
          </p:cNvSpPr>
          <p:nvPr>
            <p:ph type="sldNum" sz="quarter" idx="12"/>
            <p:custDataLst>
              <p:tags r:id="rId14"/>
            </p:custDataLst>
          </p:nvPr>
        </p:nvSpPr>
        <p:spPr/>
        <p:txBody>
          <a:bodyPr/>
          <a:p>
            <a:fld id="{D7E73BF0-1322-481A-85B0-7D5783909D9E}" type="slidenum">
              <a:rPr lang="zh-TW" altLang="en-US" smtClean="0"/>
            </a:fld>
            <a:endParaRPr lang="zh-TW"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 V2&amp;3</a:t>
            </a:r>
            <a:endParaRPr lang="zh-CN" altLang="en-US" dirty="0"/>
          </a:p>
        </p:txBody>
      </p:sp>
      <p:pic>
        <p:nvPicPr>
          <p:cNvPr id="6" name="图片 5"/>
          <p:cNvPicPr>
            <a:picLocks noChangeAspect="1"/>
          </p:cNvPicPr>
          <p:nvPr/>
        </p:nvPicPr>
        <p:blipFill>
          <a:blip r:embed="rId1"/>
          <a:stretch>
            <a:fillRect/>
          </a:stretch>
        </p:blipFill>
        <p:spPr>
          <a:xfrm>
            <a:off x="4484015" y="1980537"/>
            <a:ext cx="3245395" cy="3864082"/>
          </a:xfrm>
          <a:prstGeom prst="rect">
            <a:avLst/>
          </a:prstGeom>
        </p:spPr>
      </p:pic>
      <p:pic>
        <p:nvPicPr>
          <p:cNvPr id="7" name="图片 6"/>
          <p:cNvPicPr>
            <a:picLocks noChangeAspect="1"/>
          </p:cNvPicPr>
          <p:nvPr/>
        </p:nvPicPr>
        <p:blipFill>
          <a:blip r:embed="rId2"/>
          <a:stretch>
            <a:fillRect/>
          </a:stretch>
        </p:blipFill>
        <p:spPr>
          <a:xfrm>
            <a:off x="586966" y="2458903"/>
            <a:ext cx="3096337" cy="2829507"/>
          </a:xfrm>
          <a:prstGeom prst="rect">
            <a:avLst/>
          </a:prstGeom>
        </p:spPr>
      </p:pic>
      <p:pic>
        <p:nvPicPr>
          <p:cNvPr id="8" name="图片 7"/>
          <p:cNvPicPr>
            <a:picLocks noChangeAspect="1"/>
          </p:cNvPicPr>
          <p:nvPr/>
        </p:nvPicPr>
        <p:blipFill>
          <a:blip r:embed="rId3"/>
          <a:stretch>
            <a:fillRect/>
          </a:stretch>
        </p:blipFill>
        <p:spPr>
          <a:xfrm>
            <a:off x="7946796" y="2580170"/>
            <a:ext cx="3487917" cy="2766070"/>
          </a:xfrm>
          <a:prstGeom prst="rect">
            <a:avLst/>
          </a:prstGeom>
        </p:spPr>
      </p:pic>
      <p:sp>
        <p:nvSpPr>
          <p:cNvPr id="9" name="页脚占位符 8"/>
          <p:cNvSpPr>
            <a:spLocks noGrp="1"/>
          </p:cNvSpPr>
          <p:nvPr>
            <p:ph type="ftr" sz="quarter" idx="11"/>
          </p:nvPr>
        </p:nvSpPr>
        <p:spPr/>
        <p:txBody>
          <a:bodyPr/>
          <a:lstStyle/>
          <a:p>
            <a:r>
              <a:rPr lang="en-US" altLang="zh-TW"/>
              <a:t>@2023 Stan Z. Li, Westlake University</a:t>
            </a:r>
            <a:endParaRPr lang="zh-TW" altLang="en-US" dirty="0"/>
          </a:p>
        </p:txBody>
      </p:sp>
      <p:sp>
        <p:nvSpPr>
          <p:cNvPr id="10" name="灯片编号占位符 9"/>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 V</a:t>
            </a:r>
            <a:r>
              <a:rPr lang="en-US" altLang="zh-CN" dirty="0">
                <a:sym typeface="+mn-ea"/>
              </a:rPr>
              <a:t>2&amp;3</a:t>
            </a:r>
            <a:r>
              <a:rPr lang="en-US" altLang="zh-CN" dirty="0"/>
              <a:t>-A</a:t>
            </a:r>
            <a:r>
              <a:rPr lang="zh-CN" altLang="en-US" dirty="0"/>
              <a:t>：</a:t>
            </a:r>
            <a:r>
              <a:rPr lang="en-US" altLang="zh-CN" dirty="0"/>
              <a:t>Factorize 5 X 5 </a:t>
            </a:r>
            <a:r>
              <a:rPr lang="en-US" altLang="zh-CN" dirty="0">
                <a:sym typeface="Wingdings" panose="05000000000000000000" pitchFamily="2" charset="2"/>
              </a:rPr>
              <a:t> 2*3 X 3</a:t>
            </a:r>
            <a:endParaRPr lang="zh-CN" altLang="en-US" dirty="0"/>
          </a:p>
        </p:txBody>
      </p:sp>
      <p:pic>
        <p:nvPicPr>
          <p:cNvPr id="6" name="图片 5"/>
          <p:cNvPicPr>
            <a:picLocks noChangeAspect="1"/>
          </p:cNvPicPr>
          <p:nvPr/>
        </p:nvPicPr>
        <p:blipFill>
          <a:blip r:embed="rId1"/>
          <a:stretch>
            <a:fillRect/>
          </a:stretch>
        </p:blipFill>
        <p:spPr>
          <a:xfrm>
            <a:off x="7075170" y="1836420"/>
            <a:ext cx="4440555" cy="4057650"/>
          </a:xfrm>
          <a:prstGeom prst="rect">
            <a:avLst/>
          </a:prstGeom>
        </p:spPr>
      </p:pic>
      <p:sp>
        <p:nvSpPr>
          <p:cNvPr id="7" name="页脚占位符 6"/>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pic>
        <p:nvPicPr>
          <p:cNvPr id="10" name="图片 9"/>
          <p:cNvPicPr>
            <a:picLocks noChangeAspect="1"/>
          </p:cNvPicPr>
          <p:nvPr>
            <p:custDataLst>
              <p:tags r:id="rId2"/>
            </p:custDataLst>
          </p:nvPr>
        </p:nvPicPr>
        <p:blipFill>
          <a:blip r:embed="rId3"/>
          <a:stretch>
            <a:fillRect/>
          </a:stretch>
        </p:blipFill>
        <p:spPr>
          <a:xfrm>
            <a:off x="818132" y="2227063"/>
            <a:ext cx="5259428" cy="329603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rPr>
              <a:t>Inception V</a:t>
            </a:r>
            <a:r>
              <a:rPr lang="en-US" altLang="zh-CN" dirty="0">
                <a:solidFill>
                  <a:schemeClr val="tx1"/>
                </a:solidFill>
                <a:sym typeface="+mn-ea"/>
              </a:rPr>
              <a:t>2&amp;3</a:t>
            </a:r>
            <a:r>
              <a:rPr lang="en-US" altLang="zh-CN" dirty="0">
                <a:solidFill>
                  <a:schemeClr val="tx1"/>
                </a:solidFill>
              </a:rPr>
              <a:t>-B</a:t>
            </a:r>
            <a:r>
              <a:rPr lang="zh-CN" altLang="en-US" dirty="0">
                <a:solidFill>
                  <a:schemeClr val="tx1"/>
                </a:solidFill>
              </a:rPr>
              <a:t>：</a:t>
            </a:r>
            <a:r>
              <a:rPr lang="en-US" altLang="zh-CN" dirty="0">
                <a:solidFill>
                  <a:schemeClr val="tx1"/>
                </a:solidFill>
              </a:rPr>
              <a:t>Factorize </a:t>
            </a:r>
            <a:r>
              <a:rPr lang="en-US" altLang="zh-CN" dirty="0" err="1">
                <a:solidFill>
                  <a:schemeClr val="tx1"/>
                </a:solidFill>
              </a:rPr>
              <a:t>N X N</a:t>
            </a:r>
            <a:r>
              <a:rPr lang="en-US" altLang="zh-CN" dirty="0">
                <a:solidFill>
                  <a:schemeClr val="tx1"/>
                </a:solidFill>
              </a:rPr>
              <a:t> </a:t>
            </a:r>
            <a:r>
              <a:rPr lang="en-US" altLang="zh-CN" dirty="0">
                <a:solidFill>
                  <a:schemeClr val="tx1"/>
                </a:solidFill>
                <a:sym typeface="Wingdings" panose="05000000000000000000" pitchFamily="2" charset="2"/>
              </a:rPr>
              <a:t> </a:t>
            </a:r>
            <a:r>
              <a:rPr lang="en-US" altLang="zh-CN" dirty="0">
                <a:solidFill>
                  <a:schemeClr val="tx1"/>
                </a:solidFill>
              </a:rPr>
              <a:t>1 X N and N X 1</a:t>
            </a:r>
            <a:endParaRPr lang="en-US" altLang="zh-CN" dirty="0">
              <a:solidFill>
                <a:schemeClr val="tx1"/>
              </a:solidFill>
            </a:endParaRPr>
          </a:p>
        </p:txBody>
      </p:sp>
      <p:pic>
        <p:nvPicPr>
          <p:cNvPr id="8" name="图片 7"/>
          <p:cNvPicPr>
            <a:picLocks noChangeAspect="1"/>
          </p:cNvPicPr>
          <p:nvPr/>
        </p:nvPicPr>
        <p:blipFill>
          <a:blip r:embed="rId1"/>
          <a:stretch>
            <a:fillRect/>
          </a:stretch>
        </p:blipFill>
        <p:spPr>
          <a:xfrm>
            <a:off x="6805202" y="1405151"/>
            <a:ext cx="4148748" cy="4939646"/>
          </a:xfrm>
          <a:prstGeom prst="rect">
            <a:avLst/>
          </a:prstGeom>
        </p:spPr>
      </p:pic>
      <p:sp>
        <p:nvSpPr>
          <p:cNvPr id="9" name="页脚占位符 8"/>
          <p:cNvSpPr>
            <a:spLocks noGrp="1"/>
          </p:cNvSpPr>
          <p:nvPr>
            <p:ph type="ftr" sz="quarter" idx="11"/>
          </p:nvPr>
        </p:nvSpPr>
        <p:spPr/>
        <p:txBody>
          <a:bodyPr/>
          <a:lstStyle/>
          <a:p>
            <a:r>
              <a:rPr lang="en-US" altLang="zh-TW"/>
              <a:t>@2023 Stan Z. Li, Westlake University</a:t>
            </a:r>
            <a:endParaRPr lang="zh-TW" altLang="en-US" dirty="0"/>
          </a:p>
        </p:txBody>
      </p:sp>
      <p:sp>
        <p:nvSpPr>
          <p:cNvPr id="10" name="灯片编号占位符 9"/>
          <p:cNvSpPr>
            <a:spLocks noGrp="1"/>
          </p:cNvSpPr>
          <p:nvPr>
            <p:ph type="sldNum" sz="quarter" idx="12"/>
          </p:nvPr>
        </p:nvSpPr>
        <p:spPr/>
        <p:txBody>
          <a:bodyPr/>
          <a:lstStyle/>
          <a:p>
            <a:fld id="{D7E73BF0-1322-481A-85B0-7D5783909D9E}" type="slidenum">
              <a:rPr lang="zh-TW" altLang="en-US" smtClean="0"/>
            </a:fld>
            <a:endParaRPr lang="zh-TW" altLang="en-US" dirty="0"/>
          </a:p>
        </p:txBody>
      </p:sp>
      <p:pic>
        <p:nvPicPr>
          <p:cNvPr id="3" name="图片 2"/>
          <p:cNvPicPr>
            <a:picLocks noChangeAspect="1"/>
          </p:cNvPicPr>
          <p:nvPr>
            <p:custDataLst>
              <p:tags r:id="rId2"/>
            </p:custDataLst>
          </p:nvPr>
        </p:nvPicPr>
        <p:blipFill>
          <a:blip r:embed="rId3"/>
          <a:stretch>
            <a:fillRect/>
          </a:stretch>
        </p:blipFill>
        <p:spPr>
          <a:xfrm>
            <a:off x="947672" y="2227063"/>
            <a:ext cx="5259428" cy="329603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 V</a:t>
            </a:r>
            <a:r>
              <a:rPr lang="en-US" altLang="zh-CN" dirty="0">
                <a:sym typeface="+mn-ea"/>
              </a:rPr>
              <a:t>2&amp;3</a:t>
            </a:r>
            <a:r>
              <a:rPr lang="en-US" altLang="zh-CN" dirty="0"/>
              <a:t>-C</a:t>
            </a:r>
            <a:r>
              <a:rPr lang="zh-CN" altLang="en-US" dirty="0"/>
              <a:t>：</a:t>
            </a:r>
            <a:r>
              <a:rPr lang="en-US" altLang="zh-CN" dirty="0"/>
              <a:t>Filter banks made wider</a:t>
            </a:r>
            <a:endParaRPr lang="zh-CN" altLang="en-US" dirty="0"/>
          </a:p>
        </p:txBody>
      </p:sp>
      <p:pic>
        <p:nvPicPr>
          <p:cNvPr id="6" name="图片 5"/>
          <p:cNvPicPr>
            <a:picLocks noChangeAspect="1"/>
          </p:cNvPicPr>
          <p:nvPr/>
        </p:nvPicPr>
        <p:blipFill>
          <a:blip r:embed="rId1"/>
          <a:stretch>
            <a:fillRect/>
          </a:stretch>
        </p:blipFill>
        <p:spPr>
          <a:xfrm>
            <a:off x="7377430" y="2270125"/>
            <a:ext cx="4110355" cy="3260090"/>
          </a:xfrm>
          <a:prstGeom prst="rect">
            <a:avLst/>
          </a:prstGeom>
        </p:spPr>
      </p:pic>
      <p:sp>
        <p:nvSpPr>
          <p:cNvPr id="7" name="页脚占位符 6"/>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pic>
        <p:nvPicPr>
          <p:cNvPr id="3" name="图片 2"/>
          <p:cNvPicPr>
            <a:picLocks noChangeAspect="1"/>
          </p:cNvPicPr>
          <p:nvPr>
            <p:custDataLst>
              <p:tags r:id="rId2"/>
            </p:custDataLst>
          </p:nvPr>
        </p:nvPicPr>
        <p:blipFill>
          <a:blip r:embed="rId3"/>
          <a:stretch>
            <a:fillRect/>
          </a:stretch>
        </p:blipFill>
        <p:spPr>
          <a:xfrm>
            <a:off x="947672" y="2227063"/>
            <a:ext cx="5259428" cy="32960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chemeClr val="tx1"/>
                </a:solidFill>
              </a:rPr>
              <a:t>Inception v4</a:t>
            </a:r>
            <a:endParaRPr lang="zh-CN" altLang="en-US" dirty="0"/>
          </a:p>
        </p:txBody>
      </p:sp>
      <p:pic>
        <p:nvPicPr>
          <p:cNvPr id="6" name="图片 5"/>
          <p:cNvPicPr>
            <a:picLocks noChangeAspect="1"/>
          </p:cNvPicPr>
          <p:nvPr/>
        </p:nvPicPr>
        <p:blipFill>
          <a:blip r:embed="rId1"/>
          <a:stretch>
            <a:fillRect/>
          </a:stretch>
        </p:blipFill>
        <p:spPr>
          <a:xfrm>
            <a:off x="1195387" y="1547699"/>
            <a:ext cx="9801225" cy="4705350"/>
          </a:xfrm>
          <a:prstGeom prst="rect">
            <a:avLst/>
          </a:prstGeom>
        </p:spPr>
      </p:pic>
      <p:sp>
        <p:nvSpPr>
          <p:cNvPr id="7" name="页脚占位符 6"/>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Performance Degrades When Going Deeper</a:t>
            </a:r>
            <a:endParaRPr lang="zh-CN" altLang="en-US" dirty="0"/>
          </a:p>
        </p:txBody>
      </p:sp>
      <p:pic>
        <p:nvPicPr>
          <p:cNvPr id="6" name="图片 5"/>
          <p:cNvPicPr>
            <a:picLocks noChangeAspect="1"/>
          </p:cNvPicPr>
          <p:nvPr/>
        </p:nvPicPr>
        <p:blipFill>
          <a:blip r:embed="rId1"/>
          <a:stretch>
            <a:fillRect/>
          </a:stretch>
        </p:blipFill>
        <p:spPr>
          <a:xfrm>
            <a:off x="951840" y="2191619"/>
            <a:ext cx="9835763" cy="3417511"/>
          </a:xfrm>
          <a:prstGeom prst="rect">
            <a:avLst/>
          </a:prstGeom>
        </p:spPr>
      </p:pic>
      <p:sp>
        <p:nvSpPr>
          <p:cNvPr id="7" name="页脚占位符 6"/>
          <p:cNvSpPr>
            <a:spLocks noGrp="1"/>
          </p:cNvSpPr>
          <p:nvPr>
            <p:ph type="ftr" sz="quarter" idx="11"/>
          </p:nvPr>
        </p:nvSpPr>
        <p:spPr/>
        <p:txBody>
          <a:bodyPr/>
          <a:lstStyle/>
          <a:p>
            <a:r>
              <a:rPr lang="en-US" altLang="zh-TW"/>
              <a:t>@2023 Stan Z. Li, Westlake University</a:t>
            </a:r>
            <a:endParaRPr lang="zh-TW" altLang="en-US" dirty="0"/>
          </a:p>
        </p:txBody>
      </p:sp>
      <p:sp>
        <p:nvSpPr>
          <p:cNvPr id="8" name="灯片编号占位符 7"/>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err="1">
                <a:solidFill>
                  <a:schemeClr val="tx1"/>
                </a:solidFill>
                <a:cs typeface="Times New Roman" panose="02020603050405020304" pitchFamily="18" charset="0"/>
              </a:rPr>
              <a:t>ResNet</a:t>
            </a:r>
            <a:r>
              <a:rPr lang="zh-CN" altLang="en-US" dirty="0">
                <a:solidFill>
                  <a:schemeClr val="tx1"/>
                </a:solidFill>
                <a:cs typeface="Times New Roman" panose="02020603050405020304" pitchFamily="18" charset="0"/>
              </a:rPr>
              <a:t>：</a:t>
            </a:r>
            <a:r>
              <a:rPr lang="en-US" altLang="zh-CN" dirty="0">
                <a:solidFill>
                  <a:schemeClr val="tx1"/>
                </a:solidFill>
                <a:cs typeface="Times New Roman" panose="02020603050405020304" pitchFamily="18" charset="0"/>
              </a:rPr>
              <a:t>Residual Block</a:t>
            </a:r>
            <a:endParaRPr lang="zh-CN" altLang="en-US" dirty="0"/>
          </a:p>
        </p:txBody>
      </p:sp>
      <p:sp>
        <p:nvSpPr>
          <p:cNvPr id="6" name="文本框 5"/>
          <p:cNvSpPr txBox="1"/>
          <p:nvPr/>
        </p:nvSpPr>
        <p:spPr>
          <a:xfrm>
            <a:off x="7110848" y="5341670"/>
            <a:ext cx="2269545" cy="461665"/>
          </a:xfrm>
          <a:prstGeom prst="rect">
            <a:avLst/>
          </a:prstGeom>
          <a:noFill/>
        </p:spPr>
        <p:txBody>
          <a:bodyPr wrap="square" rtlCol="0">
            <a:spAutoFit/>
          </a:bodyPr>
          <a:lstStyle/>
          <a:p>
            <a:pPr algn="ctr"/>
            <a:r>
              <a:rPr lang="en-US" altLang="zh-CN" sz="2400" b="1" dirty="0">
                <a:solidFill>
                  <a:schemeClr val="tx1">
                    <a:lumMod val="75000"/>
                    <a:lumOff val="25000"/>
                  </a:schemeClr>
                </a:solidFill>
                <a:cs typeface="Times New Roman" panose="02020603050405020304" pitchFamily="18" charset="0"/>
              </a:rPr>
              <a:t>Residual block</a:t>
            </a:r>
            <a:endParaRPr lang="zh-CN" altLang="en-US" sz="2400" b="1" dirty="0">
              <a:solidFill>
                <a:schemeClr val="tx1">
                  <a:lumMod val="75000"/>
                  <a:lumOff val="25000"/>
                </a:schemeClr>
              </a:solidFill>
              <a:cs typeface="Times New Roman" panose="02020603050405020304" pitchFamily="18" charset="0"/>
            </a:endParaRPr>
          </a:p>
        </p:txBody>
      </p:sp>
      <p:sp>
        <p:nvSpPr>
          <p:cNvPr id="7" name="矩形 6"/>
          <p:cNvSpPr/>
          <p:nvPr/>
        </p:nvSpPr>
        <p:spPr>
          <a:xfrm>
            <a:off x="2475446" y="3604897"/>
            <a:ext cx="979715" cy="561703"/>
          </a:xfrm>
          <a:prstGeom prst="rect">
            <a:avLst/>
          </a:prstGeom>
          <a:solidFill>
            <a:schemeClr val="accent2">
              <a:lumMod val="60000"/>
              <a:lumOff val="40000"/>
            </a:schemeClr>
          </a:solidFill>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dirty="0"/>
              <a:t>conv</a:t>
            </a:r>
            <a:endParaRPr lang="zh-CN" altLang="en-US" sz="2000" dirty="0"/>
          </a:p>
        </p:txBody>
      </p:sp>
      <p:sp>
        <p:nvSpPr>
          <p:cNvPr id="10" name="矩形 9"/>
          <p:cNvSpPr/>
          <p:nvPr/>
        </p:nvSpPr>
        <p:spPr>
          <a:xfrm>
            <a:off x="2475446" y="2413861"/>
            <a:ext cx="979715" cy="561703"/>
          </a:xfrm>
          <a:prstGeom prst="rect">
            <a:avLst/>
          </a:prstGeom>
          <a:solidFill>
            <a:schemeClr val="accent2">
              <a:lumMod val="60000"/>
              <a:lumOff val="40000"/>
            </a:schemeClr>
          </a:solidFill>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dirty="0"/>
              <a:t>conv</a:t>
            </a:r>
            <a:endParaRPr lang="zh-CN" altLang="en-US" sz="2000" dirty="0"/>
          </a:p>
        </p:txBody>
      </p:sp>
      <p:cxnSp>
        <p:nvCxnSpPr>
          <p:cNvPr id="12" name="直接箭头连接符 11"/>
          <p:cNvCxnSpPr>
            <a:endCxn id="7" idx="2"/>
          </p:cNvCxnSpPr>
          <p:nvPr/>
        </p:nvCxnSpPr>
        <p:spPr>
          <a:xfrm flipV="1">
            <a:off x="2965303" y="4166600"/>
            <a:ext cx="1" cy="613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743237" y="4819038"/>
            <a:ext cx="444132" cy="523220"/>
          </a:xfrm>
          <a:prstGeom prst="rect">
            <a:avLst/>
          </a:prstGeom>
          <a:noFill/>
        </p:spPr>
        <p:txBody>
          <a:bodyPr wrap="square" rtlCol="0">
            <a:spAutoFit/>
          </a:bodyPr>
          <a:lstStyle/>
          <a:p>
            <a:r>
              <a:rPr lang="en-US" altLang="zh-CN" sz="2800" dirty="0"/>
              <a:t>x</a:t>
            </a:r>
            <a:endParaRPr lang="zh-CN" altLang="en-US" sz="2800" dirty="0"/>
          </a:p>
        </p:txBody>
      </p:sp>
      <p:cxnSp>
        <p:nvCxnSpPr>
          <p:cNvPr id="15" name="直接箭头连接符 14"/>
          <p:cNvCxnSpPr>
            <a:stCxn id="7" idx="0"/>
            <a:endCxn id="10" idx="2"/>
          </p:cNvCxnSpPr>
          <p:nvPr/>
        </p:nvCxnSpPr>
        <p:spPr>
          <a:xfrm flipV="1">
            <a:off x="2965304" y="2975564"/>
            <a:ext cx="0" cy="6293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0"/>
          </p:cNvCxnSpPr>
          <p:nvPr/>
        </p:nvCxnSpPr>
        <p:spPr>
          <a:xfrm flipH="1" flipV="1">
            <a:off x="2965303" y="1932852"/>
            <a:ext cx="1" cy="4810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646896" y="1431578"/>
            <a:ext cx="1080946" cy="523220"/>
          </a:xfrm>
          <a:prstGeom prst="rect">
            <a:avLst/>
          </a:prstGeom>
          <a:noFill/>
        </p:spPr>
        <p:txBody>
          <a:bodyPr wrap="square" rtlCol="0">
            <a:spAutoFit/>
          </a:bodyPr>
          <a:lstStyle/>
          <a:p>
            <a:r>
              <a:rPr lang="en-US" altLang="zh-CN" sz="2800" dirty="0"/>
              <a:t>H(x)</a:t>
            </a:r>
            <a:endParaRPr lang="zh-CN" altLang="en-US" sz="2800" dirty="0"/>
          </a:p>
        </p:txBody>
      </p:sp>
      <p:sp>
        <p:nvSpPr>
          <p:cNvPr id="20" name="文本框 19"/>
          <p:cNvSpPr txBox="1"/>
          <p:nvPr/>
        </p:nvSpPr>
        <p:spPr>
          <a:xfrm>
            <a:off x="1508289" y="5327198"/>
            <a:ext cx="3227031" cy="461665"/>
          </a:xfrm>
          <a:prstGeom prst="rect">
            <a:avLst/>
          </a:prstGeom>
          <a:noFill/>
        </p:spPr>
        <p:txBody>
          <a:bodyPr wrap="square" rtlCol="0">
            <a:spAutoFit/>
          </a:bodyPr>
          <a:lstStyle/>
          <a:p>
            <a:pPr algn="ctr"/>
            <a:r>
              <a:rPr lang="en-US" altLang="zh-CN" sz="2400" b="1" dirty="0">
                <a:solidFill>
                  <a:schemeClr val="tx1">
                    <a:lumMod val="75000"/>
                    <a:lumOff val="25000"/>
                  </a:schemeClr>
                </a:solidFill>
                <a:cs typeface="Times New Roman" panose="02020603050405020304" pitchFamily="18" charset="0"/>
              </a:rPr>
              <a:t>Traditional CNN Blocks</a:t>
            </a:r>
            <a:endParaRPr lang="zh-CN" altLang="en-US" sz="2400" b="1" dirty="0">
              <a:solidFill>
                <a:schemeClr val="tx1">
                  <a:lumMod val="75000"/>
                  <a:lumOff val="25000"/>
                </a:schemeClr>
              </a:solidFill>
              <a:cs typeface="Times New Roman" panose="02020603050405020304" pitchFamily="18" charset="0"/>
            </a:endParaRPr>
          </a:p>
        </p:txBody>
      </p:sp>
      <p:sp>
        <p:nvSpPr>
          <p:cNvPr id="21" name="矩形 20"/>
          <p:cNvSpPr/>
          <p:nvPr/>
        </p:nvSpPr>
        <p:spPr>
          <a:xfrm>
            <a:off x="7703771" y="3689144"/>
            <a:ext cx="979715" cy="561703"/>
          </a:xfrm>
          <a:prstGeom prst="rect">
            <a:avLst/>
          </a:prstGeom>
          <a:solidFill>
            <a:schemeClr val="accent2">
              <a:lumMod val="60000"/>
              <a:lumOff val="40000"/>
            </a:schemeClr>
          </a:solidFill>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dirty="0"/>
              <a:t>conv</a:t>
            </a:r>
            <a:endParaRPr lang="zh-CN" altLang="en-US" sz="2000" dirty="0"/>
          </a:p>
        </p:txBody>
      </p:sp>
      <p:sp>
        <p:nvSpPr>
          <p:cNvPr id="22" name="矩形 21"/>
          <p:cNvSpPr/>
          <p:nvPr/>
        </p:nvSpPr>
        <p:spPr>
          <a:xfrm>
            <a:off x="7703771" y="2498108"/>
            <a:ext cx="979715" cy="561703"/>
          </a:xfrm>
          <a:prstGeom prst="rect">
            <a:avLst/>
          </a:prstGeom>
          <a:solidFill>
            <a:schemeClr val="accent2">
              <a:lumMod val="60000"/>
              <a:lumOff val="40000"/>
            </a:schemeClr>
          </a:solidFill>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dirty="0"/>
              <a:t>conv</a:t>
            </a:r>
            <a:endParaRPr lang="zh-CN" altLang="en-US" sz="2000" dirty="0"/>
          </a:p>
        </p:txBody>
      </p:sp>
      <p:cxnSp>
        <p:nvCxnSpPr>
          <p:cNvPr id="23" name="直接箭头连接符 22"/>
          <p:cNvCxnSpPr>
            <a:endCxn id="21" idx="2"/>
          </p:cNvCxnSpPr>
          <p:nvPr/>
        </p:nvCxnSpPr>
        <p:spPr>
          <a:xfrm flipV="1">
            <a:off x="8193628" y="4250847"/>
            <a:ext cx="1" cy="613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835871" y="4892040"/>
            <a:ext cx="357756" cy="523220"/>
          </a:xfrm>
          <a:prstGeom prst="rect">
            <a:avLst/>
          </a:prstGeom>
          <a:noFill/>
        </p:spPr>
        <p:txBody>
          <a:bodyPr wrap="square" rtlCol="0">
            <a:spAutoFit/>
          </a:bodyPr>
          <a:lstStyle/>
          <a:p>
            <a:r>
              <a:rPr lang="en-US" altLang="zh-CN" sz="2800" dirty="0"/>
              <a:t>x</a:t>
            </a:r>
            <a:endParaRPr lang="zh-CN" altLang="en-US" sz="2800" dirty="0"/>
          </a:p>
        </p:txBody>
      </p:sp>
      <p:cxnSp>
        <p:nvCxnSpPr>
          <p:cNvPr id="25" name="直接箭头连接符 24"/>
          <p:cNvCxnSpPr>
            <a:stCxn id="21" idx="0"/>
            <a:endCxn id="22" idx="2"/>
          </p:cNvCxnSpPr>
          <p:nvPr/>
        </p:nvCxnSpPr>
        <p:spPr>
          <a:xfrm flipV="1">
            <a:off x="8193629" y="3059811"/>
            <a:ext cx="0" cy="6293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2" idx="0"/>
          </p:cNvCxnSpPr>
          <p:nvPr/>
        </p:nvCxnSpPr>
        <p:spPr>
          <a:xfrm flipV="1">
            <a:off x="8193629" y="2120860"/>
            <a:ext cx="0" cy="3772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接点 27"/>
          <p:cNvSpPr/>
          <p:nvPr/>
        </p:nvSpPr>
        <p:spPr>
          <a:xfrm>
            <a:off x="8104505" y="4856892"/>
            <a:ext cx="178245" cy="178932"/>
          </a:xfrm>
          <a:prstGeom prst="flowChartConnector">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文本框 28"/>
          <p:cNvSpPr txBox="1"/>
          <p:nvPr/>
        </p:nvSpPr>
        <p:spPr>
          <a:xfrm>
            <a:off x="3055290" y="3070951"/>
            <a:ext cx="822236" cy="461665"/>
          </a:xfrm>
          <a:prstGeom prst="rect">
            <a:avLst/>
          </a:prstGeom>
          <a:noFill/>
        </p:spPr>
        <p:txBody>
          <a:bodyPr wrap="square" rtlCol="0">
            <a:spAutoFit/>
          </a:bodyPr>
          <a:lstStyle/>
          <a:p>
            <a:r>
              <a:rPr lang="en-US" altLang="zh-CN" sz="2400" dirty="0" err="1">
                <a:cs typeface="Times New Roman" panose="02020603050405020304" pitchFamily="18" charset="0"/>
              </a:rPr>
              <a:t>relu</a:t>
            </a:r>
            <a:endParaRPr lang="zh-CN" altLang="en-US" sz="2400" dirty="0">
              <a:cs typeface="Times New Roman" panose="02020603050405020304" pitchFamily="18" charset="0"/>
            </a:endParaRPr>
          </a:p>
        </p:txBody>
      </p:sp>
      <p:sp>
        <p:nvSpPr>
          <p:cNvPr id="30" name="文本框 29"/>
          <p:cNvSpPr txBox="1"/>
          <p:nvPr/>
        </p:nvSpPr>
        <p:spPr>
          <a:xfrm>
            <a:off x="8226640" y="3155289"/>
            <a:ext cx="822236" cy="461665"/>
          </a:xfrm>
          <a:prstGeom prst="rect">
            <a:avLst/>
          </a:prstGeom>
          <a:noFill/>
        </p:spPr>
        <p:txBody>
          <a:bodyPr wrap="square" rtlCol="0">
            <a:spAutoFit/>
          </a:bodyPr>
          <a:lstStyle/>
          <a:p>
            <a:r>
              <a:rPr lang="en-US" altLang="zh-CN" sz="2400" dirty="0" err="1">
                <a:cs typeface="Times New Roman" panose="02020603050405020304" pitchFamily="18" charset="0"/>
              </a:rPr>
              <a:t>relu</a:t>
            </a:r>
            <a:endParaRPr lang="zh-CN" altLang="en-US" sz="2400" dirty="0">
              <a:cs typeface="Times New Roman" panose="02020603050405020304" pitchFamily="18" charset="0"/>
            </a:endParaRPr>
          </a:p>
        </p:txBody>
      </p:sp>
      <p:sp>
        <p:nvSpPr>
          <p:cNvPr id="31" name="流程图: 或者 30"/>
          <p:cNvSpPr/>
          <p:nvPr/>
        </p:nvSpPr>
        <p:spPr>
          <a:xfrm>
            <a:off x="8055014" y="1884041"/>
            <a:ext cx="277226" cy="288767"/>
          </a:xfrm>
          <a:prstGeom prst="flowChartOr">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2" name="直接箭头连接符 31"/>
          <p:cNvCxnSpPr/>
          <p:nvPr/>
        </p:nvCxnSpPr>
        <p:spPr>
          <a:xfrm flipH="1" flipV="1">
            <a:off x="8188741" y="1560287"/>
            <a:ext cx="4886" cy="3365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322934" y="1524867"/>
            <a:ext cx="822236" cy="461665"/>
          </a:xfrm>
          <a:prstGeom prst="rect">
            <a:avLst/>
          </a:prstGeom>
          <a:noFill/>
        </p:spPr>
        <p:txBody>
          <a:bodyPr wrap="square" rtlCol="0">
            <a:spAutoFit/>
          </a:bodyPr>
          <a:lstStyle/>
          <a:p>
            <a:r>
              <a:rPr lang="en-US" altLang="zh-CN" sz="2400" dirty="0" err="1">
                <a:cs typeface="Times New Roman" panose="02020603050405020304" pitchFamily="18" charset="0"/>
              </a:rPr>
              <a:t>relu</a:t>
            </a:r>
            <a:endParaRPr lang="zh-CN" altLang="en-US" sz="2400" dirty="0">
              <a:cs typeface="Times New Roman" panose="02020603050405020304" pitchFamily="18" charset="0"/>
            </a:endParaRPr>
          </a:p>
        </p:txBody>
      </p:sp>
      <p:sp>
        <p:nvSpPr>
          <p:cNvPr id="36" name="文本框 35"/>
          <p:cNvSpPr txBox="1"/>
          <p:nvPr/>
        </p:nvSpPr>
        <p:spPr>
          <a:xfrm>
            <a:off x="6552772" y="3217022"/>
            <a:ext cx="822236" cy="461665"/>
          </a:xfrm>
          <a:prstGeom prst="rect">
            <a:avLst/>
          </a:prstGeom>
          <a:noFill/>
        </p:spPr>
        <p:txBody>
          <a:bodyPr wrap="square" rtlCol="0">
            <a:spAutoFit/>
          </a:bodyPr>
          <a:lstStyle/>
          <a:p>
            <a:r>
              <a:rPr lang="en-US" altLang="zh-CN" sz="2400" dirty="0">
                <a:cs typeface="Times New Roman" panose="02020603050405020304" pitchFamily="18" charset="0"/>
              </a:rPr>
              <a:t>F(x)</a:t>
            </a:r>
            <a:endParaRPr lang="zh-CN" altLang="en-US" sz="2400" dirty="0">
              <a:cs typeface="Times New Roman" panose="02020603050405020304" pitchFamily="18" charset="0"/>
            </a:endParaRPr>
          </a:p>
        </p:txBody>
      </p:sp>
      <p:sp>
        <p:nvSpPr>
          <p:cNvPr id="37" name="文本框 36"/>
          <p:cNvSpPr txBox="1"/>
          <p:nvPr/>
        </p:nvSpPr>
        <p:spPr>
          <a:xfrm>
            <a:off x="6960422" y="1801962"/>
            <a:ext cx="1080946" cy="461665"/>
          </a:xfrm>
          <a:prstGeom prst="rect">
            <a:avLst/>
          </a:prstGeom>
          <a:noFill/>
        </p:spPr>
        <p:txBody>
          <a:bodyPr wrap="square" rtlCol="0">
            <a:spAutoFit/>
          </a:bodyPr>
          <a:lstStyle/>
          <a:p>
            <a:r>
              <a:rPr lang="en-US" altLang="zh-CN" sz="2400" dirty="0">
                <a:cs typeface="Times New Roman" panose="02020603050405020304" pitchFamily="18" charset="0"/>
              </a:rPr>
              <a:t>F(x)+x</a:t>
            </a:r>
            <a:endParaRPr lang="zh-CN" altLang="en-US" sz="2400" dirty="0">
              <a:cs typeface="Times New Roman" panose="02020603050405020304" pitchFamily="18" charset="0"/>
            </a:endParaRPr>
          </a:p>
        </p:txBody>
      </p:sp>
      <p:cxnSp>
        <p:nvCxnSpPr>
          <p:cNvPr id="39" name="连接符: 曲线 38"/>
          <p:cNvCxnSpPr>
            <a:stCxn id="28" idx="6"/>
            <a:endCxn id="31" idx="6"/>
          </p:cNvCxnSpPr>
          <p:nvPr/>
        </p:nvCxnSpPr>
        <p:spPr>
          <a:xfrm flipV="1">
            <a:off x="8282750" y="2028425"/>
            <a:ext cx="49490" cy="2917933"/>
          </a:xfrm>
          <a:prstGeom prst="curvedConnector3">
            <a:avLst>
              <a:gd name="adj1" fmla="val 286120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868411" y="3324744"/>
            <a:ext cx="1933948" cy="400110"/>
          </a:xfrm>
          <a:prstGeom prst="rect">
            <a:avLst/>
          </a:prstGeom>
          <a:noFill/>
        </p:spPr>
        <p:txBody>
          <a:bodyPr wrap="square" rtlCol="0">
            <a:spAutoFit/>
          </a:bodyPr>
          <a:lstStyle/>
          <a:p>
            <a:r>
              <a:rPr lang="en-US" altLang="zh-CN" sz="2000" dirty="0">
                <a:cs typeface="Times New Roman" panose="02020603050405020304" pitchFamily="18" charset="0"/>
              </a:rPr>
              <a:t>X Identity</a:t>
            </a:r>
            <a:endParaRPr lang="zh-CN" altLang="en-US" sz="2000" dirty="0">
              <a:cs typeface="Times New Roman" panose="02020603050405020304" pitchFamily="18" charset="0"/>
            </a:endParaRPr>
          </a:p>
        </p:txBody>
      </p:sp>
      <p:sp>
        <p:nvSpPr>
          <p:cNvPr id="14" name="矩形 13"/>
          <p:cNvSpPr/>
          <p:nvPr/>
        </p:nvSpPr>
        <p:spPr>
          <a:xfrm>
            <a:off x="1357462" y="5994696"/>
            <a:ext cx="9464510" cy="589072"/>
          </a:xfrm>
          <a:prstGeom prst="rect">
            <a:avLst/>
          </a:prstGeom>
        </p:spPr>
        <p:txBody>
          <a:bodyPr wrap="square">
            <a:spAutoFit/>
          </a:bodyPr>
          <a:lstStyle/>
          <a:p>
            <a:pPr algn="ctr">
              <a:lnSpc>
                <a:spcPct val="150000"/>
              </a:lnSpc>
            </a:pPr>
            <a:r>
              <a:rPr lang="en-US" altLang="zh-CN" sz="2400" dirty="0"/>
              <a:t>He, </a:t>
            </a:r>
            <a:r>
              <a:rPr lang="en-US" altLang="zh-CN" sz="2400" dirty="0" err="1"/>
              <a:t>Kaiming</a:t>
            </a:r>
            <a:r>
              <a:rPr lang="en-US" altLang="zh-CN" sz="2400" dirty="0"/>
              <a:t>, et al. "Deep residual learning for image recognition."  2016.</a:t>
            </a:r>
            <a:endParaRPr lang="en-US" altLang="zh-CN" sz="2800" dirty="0">
              <a:cs typeface="Times New Roman" panose="02020603050405020304" pitchFamily="18" charset="0"/>
            </a:endParaRPr>
          </a:p>
        </p:txBody>
      </p:sp>
      <p:sp>
        <p:nvSpPr>
          <p:cNvPr id="16" name="页脚占位符 15"/>
          <p:cNvSpPr>
            <a:spLocks noGrp="1"/>
          </p:cNvSpPr>
          <p:nvPr>
            <p:ph type="ftr" sz="quarter" idx="11"/>
          </p:nvPr>
        </p:nvSpPr>
        <p:spPr/>
        <p:txBody>
          <a:bodyPr/>
          <a:lstStyle/>
          <a:p>
            <a:r>
              <a:rPr lang="en-US" altLang="zh-TW"/>
              <a:t>@2023 Stan Z. Li, Westlake University</a:t>
            </a:r>
            <a:endParaRPr lang="zh-TW" altLang="en-US" dirty="0"/>
          </a:p>
        </p:txBody>
      </p:sp>
      <p:sp>
        <p:nvSpPr>
          <p:cNvPr id="18" name="灯片编号占位符 17"/>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1"/>
          <a:stretch>
            <a:fillRect/>
          </a:stretch>
        </p:blipFill>
        <p:spPr>
          <a:xfrm>
            <a:off x="1773101" y="2055843"/>
            <a:ext cx="8645798" cy="4213804"/>
          </a:xfrm>
          <a:prstGeom prst="rect">
            <a:avLst/>
          </a:prstGeom>
        </p:spPr>
      </p:pic>
      <p:sp>
        <p:nvSpPr>
          <p:cNvPr id="3" name="标题 2"/>
          <p:cNvSpPr>
            <a:spLocks noGrp="1"/>
          </p:cNvSpPr>
          <p:nvPr>
            <p:ph type="title"/>
          </p:nvPr>
        </p:nvSpPr>
        <p:spPr/>
        <p:txBody>
          <a:bodyPr/>
          <a:lstStyle/>
          <a:p>
            <a:r>
              <a:rPr lang="en-US" altLang="zh-CN" dirty="0" err="1">
                <a:solidFill>
                  <a:schemeClr val="tx1"/>
                </a:solidFill>
                <a:cs typeface="Times New Roman" panose="02020603050405020304" pitchFamily="18" charset="0"/>
              </a:rPr>
              <a:t>ResNet</a:t>
            </a:r>
            <a:r>
              <a:rPr lang="en-US" altLang="zh-CN" dirty="0">
                <a:solidFill>
                  <a:schemeClr val="tx1"/>
                </a:solidFill>
                <a:cs typeface="Times New Roman" panose="02020603050405020304" pitchFamily="18" charset="0"/>
              </a:rPr>
              <a:t>: Results on ILSVRC’15</a:t>
            </a:r>
            <a:endParaRPr lang="zh-CN" altLang="en-US" dirty="0"/>
          </a:p>
        </p:txBody>
      </p:sp>
      <p:sp>
        <p:nvSpPr>
          <p:cNvPr id="9" name="文本框 8"/>
          <p:cNvSpPr txBox="1"/>
          <p:nvPr/>
        </p:nvSpPr>
        <p:spPr>
          <a:xfrm>
            <a:off x="1508289" y="1376313"/>
            <a:ext cx="9247695" cy="523220"/>
          </a:xfrm>
          <a:prstGeom prst="rect">
            <a:avLst/>
          </a:prstGeom>
          <a:noFill/>
        </p:spPr>
        <p:txBody>
          <a:bodyPr wrap="square" rtlCol="0">
            <a:spAutoFit/>
          </a:bodyPr>
          <a:lstStyle/>
          <a:p>
            <a:pPr algn="ctr"/>
            <a:r>
              <a:rPr lang="en-US" altLang="zh-CN" sz="2800" dirty="0"/>
              <a:t>ILSVRC = ImageNet Large Scale Visual Recognition Competition</a:t>
            </a:r>
            <a:endParaRPr lang="zh-CN" altLang="en-US" sz="2800" dirty="0"/>
          </a:p>
        </p:txBody>
      </p:sp>
      <p:sp>
        <p:nvSpPr>
          <p:cNvPr id="10" name="页脚占位符 9"/>
          <p:cNvSpPr>
            <a:spLocks noGrp="1"/>
          </p:cNvSpPr>
          <p:nvPr>
            <p:ph type="ftr" sz="quarter" idx="11"/>
          </p:nvPr>
        </p:nvSpPr>
        <p:spPr/>
        <p:txBody>
          <a:bodyPr/>
          <a:lstStyle/>
          <a:p>
            <a:r>
              <a:rPr lang="en-US" altLang="zh-TW"/>
              <a:t>@2023 Stan Z. Li, Westlake University</a:t>
            </a:r>
            <a:endParaRPr lang="zh-TW" altLang="en-US" dirty="0"/>
          </a:p>
        </p:txBody>
      </p:sp>
      <p:sp>
        <p:nvSpPr>
          <p:cNvPr id="11" name="灯片编号占位符 10"/>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Inception-</a:t>
            </a:r>
            <a:r>
              <a:rPr lang="en-US" altLang="zh-CN" dirty="0" err="1"/>
              <a:t>ResNet</a:t>
            </a:r>
            <a:r>
              <a:rPr lang="en-US" altLang="zh-CN" dirty="0"/>
              <a:t> v1 and v2</a:t>
            </a:r>
            <a:endParaRPr lang="zh-CN" altLang="en-US" dirty="0"/>
          </a:p>
        </p:txBody>
      </p:sp>
      <p:pic>
        <p:nvPicPr>
          <p:cNvPr id="7" name="图片 6"/>
          <p:cNvPicPr>
            <a:picLocks noChangeAspect="1"/>
          </p:cNvPicPr>
          <p:nvPr/>
        </p:nvPicPr>
        <p:blipFill>
          <a:blip r:embed="rId1"/>
          <a:stretch>
            <a:fillRect/>
          </a:stretch>
        </p:blipFill>
        <p:spPr>
          <a:xfrm>
            <a:off x="0" y="1634312"/>
            <a:ext cx="12192000" cy="4173838"/>
          </a:xfrm>
          <a:prstGeom prst="rect">
            <a:avLst/>
          </a:prstGeom>
        </p:spPr>
      </p:pic>
      <p:sp>
        <p:nvSpPr>
          <p:cNvPr id="9" name="页脚占位符 8"/>
          <p:cNvSpPr>
            <a:spLocks noGrp="1"/>
          </p:cNvSpPr>
          <p:nvPr>
            <p:ph type="ftr" sz="quarter" idx="11"/>
          </p:nvPr>
        </p:nvSpPr>
        <p:spPr/>
        <p:txBody>
          <a:bodyPr/>
          <a:lstStyle/>
          <a:p>
            <a:r>
              <a:rPr lang="en-US" altLang="zh-TW"/>
              <a:t>@2023 Stan Z. Li, Westlake University</a:t>
            </a:r>
            <a:endParaRPr lang="zh-TW" altLang="en-US" dirty="0"/>
          </a:p>
        </p:txBody>
      </p:sp>
      <p:sp>
        <p:nvSpPr>
          <p:cNvPr id="10" name="灯片编号占位符 9"/>
          <p:cNvSpPr>
            <a:spLocks noGrp="1"/>
          </p:cNvSpPr>
          <p:nvPr>
            <p:ph type="sldNum" sz="quarter" idx="12"/>
          </p:nvPr>
        </p:nvSpPr>
        <p:spPr/>
        <p:txBody>
          <a:bodyPr/>
          <a:lstStyle/>
          <a:p>
            <a:fld id="{D7E73BF0-1322-481A-85B0-7D5783909D9E}" type="slidenum">
              <a:rPr lang="zh-TW" altLang="en-US" smtClean="0"/>
            </a:fld>
            <a:endParaRPr lang="zh-TW"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CN" dirty="0"/>
              <a:t>Q &amp; A</a:t>
            </a:r>
            <a:endParaRPr lang="zh-TW"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表, 散点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6351" y="3617668"/>
            <a:ext cx="3889825" cy="3107779"/>
          </a:xfrm>
          <a:prstGeom prst="rect">
            <a:avLst/>
          </a:prstGeom>
        </p:spPr>
      </p:pic>
      <p:sp>
        <p:nvSpPr>
          <p:cNvPr id="4" name="页脚占位符 3"/>
          <p:cNvSpPr>
            <a:spLocks noGrp="1"/>
          </p:cNvSpPr>
          <p:nvPr>
            <p:ph type="ftr" sz="quarter" idx="11"/>
          </p:nvPr>
        </p:nvSpPr>
        <p:spPr/>
        <p:txBody>
          <a:bodyPr/>
          <a:lstStyle/>
          <a:p>
            <a:r>
              <a:rPr lang="en-US" altLang="zh-TW"/>
              <a:t>@2023 Stan Z. Li, Westlake University</a:t>
            </a:r>
            <a:endParaRPr lang="zh-TW" altLang="en-US"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385" y="1199323"/>
            <a:ext cx="4093759" cy="25299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1137" y="1199323"/>
            <a:ext cx="3889210" cy="237811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图表, 散点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858" y="3634728"/>
            <a:ext cx="3984726" cy="3185047"/>
          </a:xfrm>
          <a:prstGeom prst="rect">
            <a:avLst/>
          </a:prstGeom>
        </p:spPr>
      </p:pic>
      <p:sp>
        <p:nvSpPr>
          <p:cNvPr id="10" name="标题 1"/>
          <p:cNvSpPr>
            <a:spLocks noGrp="1"/>
          </p:cNvSpPr>
          <p:nvPr>
            <p:ph type="title"/>
          </p:nvPr>
        </p:nvSpPr>
        <p:spPr>
          <a:xfrm>
            <a:off x="0" y="239486"/>
            <a:ext cx="12192000" cy="986970"/>
          </a:xfrm>
        </p:spPr>
        <p:txBody>
          <a:bodyPr>
            <a:normAutofit/>
          </a:bodyPr>
          <a:lstStyle/>
          <a:p>
            <a:r>
              <a:rPr lang="en-US" altLang="zh-CN" b="1" i="0" dirty="0">
                <a:solidFill>
                  <a:srgbClr val="292929"/>
                </a:solidFill>
                <a:effectLst/>
                <a:cs typeface="+mn-lt"/>
              </a:rPr>
              <a:t>Learning </a:t>
            </a:r>
            <a:r>
              <a:rPr lang="en-US" altLang="zh-CN" b="1" i="1" dirty="0">
                <a:solidFill>
                  <a:srgbClr val="292929"/>
                </a:solidFill>
                <a:effectLst/>
                <a:ea typeface="Cambria Math" panose="02040503050406030204" pitchFamily="18" charset="0"/>
                <a:cs typeface="+mn-lt"/>
              </a:rPr>
              <a:t>W</a:t>
            </a:r>
            <a:r>
              <a:rPr lang="en-US" altLang="zh-CN" b="1" i="0" dirty="0">
                <a:solidFill>
                  <a:srgbClr val="292929"/>
                </a:solidFill>
                <a:effectLst/>
                <a:cs typeface="+mn-lt"/>
              </a:rPr>
              <a:t>  for Nonlinear Transformation</a:t>
            </a:r>
            <a:endParaRPr lang="zh-CN" altLang="en-US" dirty="0">
              <a:cs typeface="+mn-lt"/>
            </a:endParaRPr>
          </a:p>
        </p:txBody>
      </p:sp>
      <p:sp>
        <p:nvSpPr>
          <p:cNvPr id="2" name="灯片编号占位符 1"/>
          <p:cNvSpPr>
            <a:spLocks noGrp="1"/>
          </p:cNvSpPr>
          <p:nvPr>
            <p:ph type="sldNum" sz="quarter" idx="12"/>
            <p:custDataLst>
              <p:tags r:id="rId5"/>
            </p:custDataLst>
          </p:nvPr>
        </p:nvSpPr>
        <p:spPr/>
        <p:txBody>
          <a:bodyPr/>
          <a:lstStyle/>
          <a:p>
            <a:fld id="{D7E73BF0-1322-481A-85B0-7D5783909D9E}" type="slidenum">
              <a:rPr lang="zh-TW" altLang="en-US" smtClean="0"/>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CN" altLang="en-US" dirty="0"/>
              <a:t>下 课</a:t>
            </a:r>
            <a:endParaRPr lang="zh-TW"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p:cNvPicPr>
            <a:picLocks noGrp="1" noChangeAspect="1"/>
          </p:cNvPicPr>
          <p:nvPr>
            <p:ph idx="1"/>
          </p:nvPr>
        </p:nvPicPr>
        <p:blipFill>
          <a:blip r:embed="rId1"/>
          <a:stretch>
            <a:fillRect/>
          </a:stretch>
        </p:blipFill>
        <p:spPr>
          <a:xfrm>
            <a:off x="1150126" y="1739348"/>
            <a:ext cx="4816666" cy="4677915"/>
          </a:xfrm>
          <a:prstGeom prst="rect">
            <a:avLst/>
          </a:prstGeom>
        </p:spPr>
      </p:pic>
      <p:sp>
        <p:nvSpPr>
          <p:cNvPr id="12" name="文本框 11"/>
          <p:cNvSpPr txBox="1"/>
          <p:nvPr/>
        </p:nvSpPr>
        <p:spPr>
          <a:xfrm>
            <a:off x="6702417" y="1728117"/>
            <a:ext cx="2884914"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4000" dirty="0">
                <a:solidFill>
                  <a:srgbClr val="5B9BD5">
                    <a:lumMod val="75000"/>
                  </a:srgbClr>
                </a:solidFill>
                <a:latin typeface="Calibri" panose="020F0502020204030204"/>
                <a:ea typeface="等线" panose="02010600030101010101" charset="-122"/>
              </a:rPr>
              <a:t>Perceptron</a:t>
            </a:r>
            <a:r>
              <a:rPr lang="zh-CN" altLang="en-US" sz="4000" dirty="0">
                <a:solidFill>
                  <a:srgbClr val="5B9BD5">
                    <a:lumMod val="75000"/>
                  </a:srgbClr>
                </a:solidFill>
                <a:latin typeface="Calibri" panose="020F0502020204030204"/>
                <a:ea typeface="等线" panose="02010600030101010101" charset="-122"/>
              </a:rPr>
              <a:t>：</a:t>
            </a:r>
            <a:r>
              <a:rPr kumimoji="0" lang="en-US" altLang="zh-CN" sz="4000" b="0"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charset="-122"/>
                <a:cs typeface="+mn-cs"/>
              </a:rPr>
              <a:t>1 Layer</a:t>
            </a:r>
            <a:endParaRPr kumimoji="0" lang="en-US" altLang="zh-CN" sz="4000" b="0"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lang="en-US" altLang="zh-CN" sz="4000" dirty="0">
                <a:solidFill>
                  <a:srgbClr val="5B9BD5">
                    <a:lumMod val="75000"/>
                  </a:srgbClr>
                </a:solidFill>
                <a:latin typeface="Calibri" panose="020F0502020204030204"/>
                <a:ea typeface="等线" panose="02010600030101010101" charset="-122"/>
              </a:rPr>
              <a:t>1 Neuron</a:t>
            </a:r>
            <a:endParaRPr kumimoji="0" lang="zh-CN" altLang="en-US" sz="4000" b="0"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charset="-122"/>
              <a:cs typeface="+mn-cs"/>
            </a:endParaRPr>
          </a:p>
        </p:txBody>
      </p:sp>
      <p:sp>
        <p:nvSpPr>
          <p:cNvPr id="13" name="文本框 12"/>
          <p:cNvSpPr txBox="1"/>
          <p:nvPr/>
        </p:nvSpPr>
        <p:spPr>
          <a:xfrm>
            <a:off x="6702417" y="4150618"/>
            <a:ext cx="3790034"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charset="-122"/>
                <a:cs typeface="+mn-cs"/>
              </a:rPr>
              <a:t>MLP:</a:t>
            </a:r>
            <a:endParaRPr kumimoji="0" lang="en-US" altLang="zh-CN" sz="4000" b="0"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5B9BD5">
                    <a:lumMod val="75000"/>
                  </a:srgbClr>
                </a:solidFill>
                <a:effectLst/>
                <a:uLnTx/>
                <a:uFillTx/>
                <a:latin typeface="Calibri" panose="020F0502020204030204"/>
                <a:ea typeface="等线" panose="02010600030101010101" charset="-122"/>
                <a:cs typeface="+mn-cs"/>
              </a:rPr>
              <a:t>3 Layer</a:t>
            </a:r>
            <a:r>
              <a:rPr lang="zh-CN" altLang="en-US" sz="4000" dirty="0">
                <a:solidFill>
                  <a:srgbClr val="5B9BD5">
                    <a:lumMod val="75000"/>
                  </a:srgbClr>
                </a:solidFill>
                <a:latin typeface="Calibri" panose="020F0502020204030204"/>
                <a:ea typeface="等线" panose="02010600030101010101" charset="-122"/>
              </a:rPr>
              <a:t> </a:t>
            </a:r>
            <a:br>
              <a:rPr lang="en-US" altLang="zh-CN" sz="4000" dirty="0">
                <a:solidFill>
                  <a:srgbClr val="5B9BD5">
                    <a:lumMod val="75000"/>
                  </a:srgbClr>
                </a:solidFill>
                <a:latin typeface="Calibri" panose="020F0502020204030204"/>
                <a:ea typeface="等线" panose="02010600030101010101" charset="-122"/>
              </a:rPr>
            </a:br>
            <a:r>
              <a:rPr lang="en-US" altLang="zh-CN" sz="4000" dirty="0">
                <a:solidFill>
                  <a:srgbClr val="5B9BD5">
                    <a:lumMod val="75000"/>
                  </a:srgbClr>
                </a:solidFill>
                <a:latin typeface="Calibri" panose="020F0502020204030204"/>
                <a:ea typeface="等线" panose="02010600030101010101" charset="-122"/>
              </a:rPr>
              <a:t>3+3+2 Neurons</a:t>
            </a:r>
            <a:endParaRPr lang="en-US" altLang="zh-CN" sz="4000" dirty="0">
              <a:solidFill>
                <a:srgbClr val="5B9BD5">
                  <a:lumMod val="75000"/>
                </a:srgbClr>
              </a:solidFill>
              <a:latin typeface="Calibri" panose="020F0502020204030204"/>
              <a:ea typeface="等线" panose="02010600030101010101" charset="-122"/>
            </a:endParaRPr>
          </a:p>
        </p:txBody>
      </p:sp>
      <p:sp>
        <p:nvSpPr>
          <p:cNvPr id="11" name="标题 1"/>
          <p:cNvSpPr>
            <a:spLocks noGrp="1"/>
          </p:cNvSpPr>
          <p:nvPr>
            <p:ph type="title"/>
          </p:nvPr>
        </p:nvSpPr>
        <p:spPr>
          <a:xfrm>
            <a:off x="0" y="239713"/>
            <a:ext cx="12192000" cy="987425"/>
          </a:xfrm>
        </p:spPr>
        <p:txBody>
          <a:bodyPr/>
          <a:lstStyle/>
          <a:p>
            <a:r>
              <a:rPr lang="en-US" altLang="zh-CN" dirty="0">
                <a:solidFill>
                  <a:srgbClr val="292929"/>
                </a:solidFill>
                <a:effectLst/>
                <a:cs typeface="+mn-lt"/>
                <a:sym typeface="+mn-ea"/>
              </a:rPr>
              <a:t>Multilayer Perceptrons</a:t>
            </a:r>
            <a:endParaRPr lang="zh-CN" altLang="en-US" dirty="0">
              <a:cs typeface="Times New Roman" panose="02020603050405020304" pitchFamily="18" charset="0"/>
            </a:endParaRPr>
          </a:p>
        </p:txBody>
      </p:sp>
      <p:sp>
        <p:nvSpPr>
          <p:cNvPr id="8" name="页脚占位符 7"/>
          <p:cNvSpPr>
            <a:spLocks noGrp="1"/>
          </p:cNvSpPr>
          <p:nvPr>
            <p:ph type="ftr" sz="quarter" idx="11"/>
          </p:nvPr>
        </p:nvSpPr>
        <p:spPr/>
        <p:txBody>
          <a:bodyPr/>
          <a:lstStyle/>
          <a:p>
            <a:r>
              <a:rPr lang="en-US" altLang="zh-TW"/>
              <a:t>@2023 Stan Z. Li, Westlake University</a:t>
            </a:r>
            <a:endParaRPr lang="zh-TW" altLang="en-US" dirty="0"/>
          </a:p>
        </p:txBody>
      </p:sp>
      <p:sp>
        <p:nvSpPr>
          <p:cNvPr id="9" name="灯片编号占位符 8"/>
          <p:cNvSpPr>
            <a:spLocks noGrp="1"/>
          </p:cNvSpPr>
          <p:nvPr>
            <p:ph type="sldNum" sz="quarter" idx="12"/>
          </p:nvPr>
        </p:nvSpPr>
        <p:spPr/>
        <p:txBody>
          <a:bodyPr/>
          <a:lstStyle/>
          <a:p>
            <a:fld id="{D7E73BF0-1322-481A-85B0-7D5783909D9E}" type="slidenum">
              <a:rPr lang="zh-TW" altLang="en-US" smtClean="0"/>
            </a:fld>
            <a:endParaRPr lang="zh-TW"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 name="KSO_WM_UNIT_PLACING_PICTURE_USER_VIEWPORT" val="{&quot;height&quot;:8139.355905511811,&quot;width&quot;:10144.703937007875}"/>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UNIT_PLACING_PICTURE_USER_VIEWPORT" val="{&quot;height&quot;:5363.872440944881,&quot;width&quot;:9666.502362204725}"/>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PP_MARK_KEY" val="b8231f71-90f5-40b8-95a7-b325695b0025"/>
  <p:tag name="COMMONDATA" val="eyJoZGlkIjoiZWJkYjYxZWIzNDkxOWZmNmZiYTczNTM2ZDA1ZTE1NTc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佈景主題">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tailEnd type="triangl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12148</Words>
  <Application>WPS 演示</Application>
  <PresentationFormat>宽屏</PresentationFormat>
  <Paragraphs>1129</Paragraphs>
  <Slides>80</Slides>
  <Notes>88</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105" baseType="lpstr">
      <vt:lpstr>Arial</vt:lpstr>
      <vt:lpstr>宋体</vt:lpstr>
      <vt:lpstr>Wingdings</vt:lpstr>
      <vt:lpstr>微软雅黑</vt:lpstr>
      <vt:lpstr>Cambria Math</vt:lpstr>
      <vt:lpstr>Calibri</vt:lpstr>
      <vt:lpstr>等线</vt:lpstr>
      <vt:lpstr>Times New Roman</vt:lpstr>
      <vt:lpstr>medium-content-serif-font</vt:lpstr>
      <vt:lpstr>Segoe Print</vt:lpstr>
      <vt:lpstr>PMingLiU</vt:lpstr>
      <vt:lpstr>Arial Unicode MS</vt:lpstr>
      <vt:lpstr>等线 Light</vt:lpstr>
      <vt:lpstr>Calibri Light</vt:lpstr>
      <vt:lpstr>PMingLiU</vt:lpstr>
      <vt:lpstr>Symbol</vt:lpstr>
      <vt:lpstr>PMingLiU-ExtB</vt:lpstr>
      <vt:lpstr>Roboto</vt:lpstr>
      <vt:lpstr>Arial</vt:lpstr>
      <vt:lpstr>Calibri</vt:lpstr>
      <vt:lpstr>ArialMT</vt:lpstr>
      <vt:lpstr>Arial Unicode MS</vt:lpstr>
      <vt:lpstr>黑体</vt:lpstr>
      <vt:lpstr>Office 佈景主題</vt:lpstr>
      <vt:lpstr>Paint.Picture</vt:lpstr>
      <vt:lpstr>Deep Learning</vt:lpstr>
      <vt:lpstr>Outline</vt:lpstr>
      <vt:lpstr>Separability in Classification Problems</vt:lpstr>
      <vt:lpstr>Linear Transformation</vt:lpstr>
      <vt:lpstr>Activation Function</vt:lpstr>
      <vt:lpstr>Using Activation Function</vt:lpstr>
      <vt:lpstr>Learning W  as Optimization</vt:lpstr>
      <vt:lpstr>Learning W  for Nonlinear Transformation</vt:lpstr>
      <vt:lpstr>Multilayer Perceptrons</vt:lpstr>
      <vt:lpstr>Outline</vt:lpstr>
      <vt:lpstr>Loss Function </vt:lpstr>
      <vt:lpstr>Local vs Global Minima</vt:lpstr>
      <vt:lpstr>Minimizing Loss by Gradient Descent</vt:lpstr>
      <vt:lpstr>Outline</vt:lpstr>
      <vt:lpstr>Data Types in ML</vt:lpstr>
      <vt:lpstr>Image Representation</vt:lpstr>
      <vt:lpstr>Motivations for CNN: Computational Reasons</vt:lpstr>
      <vt:lpstr>Motivations for CNN: Computational Reasons</vt:lpstr>
      <vt:lpstr>Motivations for CNN </vt:lpstr>
      <vt:lpstr>Translation Invariance and Weight Sharing</vt:lpstr>
      <vt:lpstr>CNNs for Object Detection and Classification</vt:lpstr>
      <vt:lpstr>Face Recognition </vt:lpstr>
      <vt:lpstr>Overview of CNN for Classification</vt:lpstr>
      <vt:lpstr>CNN Feature Extraction for Classification</vt:lpstr>
      <vt:lpstr>CNN Feature Extraction for Classification</vt:lpstr>
      <vt:lpstr>CNN-Convolution Operations</vt:lpstr>
      <vt:lpstr>A Closer Look</vt:lpstr>
      <vt:lpstr>A Closer Look</vt:lpstr>
      <vt:lpstr>A Closer Look</vt:lpstr>
      <vt:lpstr>A Closer Look: Stride=1</vt:lpstr>
      <vt:lpstr>A Closer Look: Stride=1</vt:lpstr>
      <vt:lpstr>A Closer Look</vt:lpstr>
      <vt:lpstr>A Closer Look</vt:lpstr>
      <vt:lpstr>A Closer Look: Stride=2</vt:lpstr>
      <vt:lpstr>A Closer Look</vt:lpstr>
      <vt:lpstr>Stride and Output Size</vt:lpstr>
      <vt:lpstr>CNN for RGB Image（3-Channel) with 2 Kernels</vt:lpstr>
      <vt:lpstr>3D Convolution for RGB Image</vt:lpstr>
      <vt:lpstr>What if we use three (3) 5x5 filters?</vt:lpstr>
      <vt:lpstr>CNN for Classification</vt:lpstr>
      <vt:lpstr>Pooling Purpose </vt:lpstr>
      <vt:lpstr>Scale Invariant</vt:lpstr>
      <vt:lpstr>Max Pooling </vt:lpstr>
      <vt:lpstr>Average Pooling </vt:lpstr>
      <vt:lpstr>Pooling for Multi-Channels</vt:lpstr>
      <vt:lpstr>Output of Pooling</vt:lpstr>
      <vt:lpstr>Typical Convolution Layers (Operations)</vt:lpstr>
      <vt:lpstr>Dropout: A Regularizer to Reduce Overfitting</vt:lpstr>
      <vt:lpstr>Batch Normalization</vt:lpstr>
      <vt:lpstr>CNN Feature Extraction for Classification</vt:lpstr>
      <vt:lpstr>Flatten into Feature Vector</vt:lpstr>
      <vt:lpstr>One Layer Perceptron for 10 Classes</vt:lpstr>
      <vt:lpstr>PowerPoint 演示文稿</vt:lpstr>
      <vt:lpstr>Closer Look: First Layer Filters</vt:lpstr>
      <vt:lpstr>Closer Look: Intermediate Features</vt:lpstr>
      <vt:lpstr>Last Layer: Nearest Neighbors</vt:lpstr>
      <vt:lpstr>CNN Basic Structure: A Summary</vt:lpstr>
      <vt:lpstr>Outline</vt:lpstr>
      <vt:lpstr>Overview: Classic Network Structures</vt:lpstr>
      <vt:lpstr>LeNet-5</vt:lpstr>
      <vt:lpstr>AlexNet</vt:lpstr>
      <vt:lpstr>Features of AlexNet</vt:lpstr>
      <vt:lpstr>VGG</vt:lpstr>
      <vt:lpstr>PowerPoint 演示文稿</vt:lpstr>
      <vt:lpstr>NIN Structure</vt:lpstr>
      <vt:lpstr>Network in Network (NIN)</vt:lpstr>
      <vt:lpstr>MLPconv to Replace Linear Conv</vt:lpstr>
      <vt:lpstr>Inception v1 – Multi-scale Kernels</vt:lpstr>
      <vt:lpstr>Inception V1  GoogLeNet（2014）</vt:lpstr>
      <vt:lpstr>Inception V2&amp;3</vt:lpstr>
      <vt:lpstr>Inception V2&amp;3-A：Factorize 5x5  2* 3x3</vt:lpstr>
      <vt:lpstr>Inception V2&amp;3-B：Factorize nxn  1xn and nx1</vt:lpstr>
      <vt:lpstr>Inception V2&amp;3-C：Filter banks made wider</vt:lpstr>
      <vt:lpstr>Inception v4</vt:lpstr>
      <vt:lpstr>Performance Degrades When Going Deeper</vt:lpstr>
      <vt:lpstr>ResNet：Residual Block</vt:lpstr>
      <vt:lpstr>ResNet: Results on ILSVRC’15</vt:lpstr>
      <vt:lpstr>Inception-ResNet v1 and v2</vt:lpstr>
      <vt:lpstr>Q &amp; A</vt:lpstr>
      <vt:lpstr>下 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Tutorial</dc:title>
  <dc:creator>Lee Hung-yi</dc:creator>
  <cp:lastModifiedBy>User</cp:lastModifiedBy>
  <cp:revision>1537</cp:revision>
  <dcterms:created xsi:type="dcterms:W3CDTF">2016-04-30T07:31:00Z</dcterms:created>
  <dcterms:modified xsi:type="dcterms:W3CDTF">2023-03-29T01:58:02Z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8A4B1A0B446F431C813467C5858BE690</vt:lpwstr>
  </property>
  <property fmtid="{D5CDD505-2E9C-101B-9397-08002B2CF9AE}" pid="3" name="KSOProductBuildVer">
    <vt:lpwstr>2052-11.1.0.13703</vt:lpwstr>
  </property>
</Properties>
</file>